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Lst>
  <p:sldIdLst>
    <p:sldId id="256" r:id="rId2"/>
    <p:sldId id="258" r:id="rId3"/>
    <p:sldId id="270" r:id="rId4"/>
    <p:sldId id="275" r:id="rId5"/>
    <p:sldId id="257" r:id="rId6"/>
    <p:sldId id="271" r:id="rId7"/>
    <p:sldId id="272" r:id="rId8"/>
    <p:sldId id="273" r:id="rId9"/>
    <p:sldId id="276" r:id="rId10"/>
    <p:sldId id="274" r:id="rId11"/>
    <p:sldId id="277" r:id="rId12"/>
    <p:sldId id="278" r:id="rId13"/>
    <p:sldId id="280" r:id="rId14"/>
    <p:sldId id="281" r:id="rId15"/>
    <p:sldId id="282" r:id="rId16"/>
    <p:sldId id="260" r:id="rId17"/>
    <p:sldId id="284" r:id="rId18"/>
    <p:sldId id="285" r:id="rId19"/>
    <p:sldId id="286" r:id="rId20"/>
    <p:sldId id="288" r:id="rId21"/>
    <p:sldId id="283"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302" r:id="rId35"/>
    <p:sldId id="304" r:id="rId36"/>
    <p:sldId id="306" r:id="rId37"/>
    <p:sldId id="307" r:id="rId38"/>
    <p:sldId id="308" r:id="rId39"/>
    <p:sldId id="309" r:id="rId40"/>
    <p:sldId id="310" r:id="rId41"/>
    <p:sldId id="305" r:id="rId42"/>
    <p:sldId id="311" r:id="rId43"/>
    <p:sldId id="312" r:id="rId44"/>
    <p:sldId id="313" r:id="rId45"/>
    <p:sldId id="314" r:id="rId46"/>
    <p:sldId id="315" r:id="rId47"/>
    <p:sldId id="316" r:id="rId48"/>
    <p:sldId id="317" r:id="rId49"/>
    <p:sldId id="318" r:id="rId50"/>
    <p:sldId id="320" r:id="rId51"/>
    <p:sldId id="322" r:id="rId52"/>
    <p:sldId id="321" r:id="rId53"/>
    <p:sldId id="324" r:id="rId54"/>
    <p:sldId id="325" r:id="rId55"/>
    <p:sldId id="326" r:id="rId56"/>
    <p:sldId id="323" r:id="rId57"/>
    <p:sldId id="327" r:id="rId58"/>
    <p:sldId id="329" r:id="rId59"/>
    <p:sldId id="328" r:id="rId60"/>
    <p:sldId id="330" r:id="rId61"/>
    <p:sldId id="331" r:id="rId62"/>
    <p:sldId id="332" r:id="rId63"/>
    <p:sldId id="269" r:id="rId64"/>
    <p:sldId id="319" r:id="rId6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B86AB1-4A38-4569-96BB-4FD21BA1C0B5}" v="102" dt="2025-11-18T02:11:47.9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7" d="100"/>
          <a:sy n="97" d="100"/>
        </p:scale>
        <p:origin x="3624" y="30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71"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rdan Wethington" userId="987452ece6832cb9" providerId="LiveId" clId="{4D77D87C-02B7-47D8-A2C5-DE26D9F3ED96}"/>
    <pc:docChg chg="undo redo custSel addSld delSld modSld sldOrd">
      <pc:chgData name="Jordan Wethington" userId="987452ece6832cb9" providerId="LiveId" clId="{4D77D87C-02B7-47D8-A2C5-DE26D9F3ED96}" dt="2025-11-18T15:51:13.110" v="3766" actId="20577"/>
      <pc:docMkLst>
        <pc:docMk/>
      </pc:docMkLst>
      <pc:sldChg chg="addSp delSp modSp mod">
        <pc:chgData name="Jordan Wethington" userId="987452ece6832cb9" providerId="LiveId" clId="{4D77D87C-02B7-47D8-A2C5-DE26D9F3ED96}" dt="2025-11-18T00:00:24.107" v="226" actId="20577"/>
        <pc:sldMkLst>
          <pc:docMk/>
          <pc:sldMk cId="0" sldId="257"/>
        </pc:sldMkLst>
        <pc:spChg chg="mod">
          <ac:chgData name="Jordan Wethington" userId="987452ece6832cb9" providerId="LiveId" clId="{4D77D87C-02B7-47D8-A2C5-DE26D9F3ED96}" dt="2025-11-18T00:00:24.107" v="226" actId="20577"/>
          <ac:spMkLst>
            <pc:docMk/>
            <pc:sldMk cId="0" sldId="257"/>
            <ac:spMk id="2" creationId="{00000000-0000-0000-0000-000000000000}"/>
          </ac:spMkLst>
        </pc:spChg>
        <pc:spChg chg="mod">
          <ac:chgData name="Jordan Wethington" userId="987452ece6832cb9" providerId="LiveId" clId="{4D77D87C-02B7-47D8-A2C5-DE26D9F3ED96}" dt="2025-11-17T23:56:07.817" v="78" actId="1076"/>
          <ac:spMkLst>
            <pc:docMk/>
            <pc:sldMk cId="0" sldId="257"/>
            <ac:spMk id="3" creationId="{00000000-0000-0000-0000-000000000000}"/>
          </ac:spMkLst>
        </pc:spChg>
        <pc:spChg chg="add mod">
          <ac:chgData name="Jordan Wethington" userId="987452ece6832cb9" providerId="LiveId" clId="{4D77D87C-02B7-47D8-A2C5-DE26D9F3ED96}" dt="2025-11-17T23:56:07.817" v="78" actId="1076"/>
          <ac:spMkLst>
            <pc:docMk/>
            <pc:sldMk cId="0" sldId="257"/>
            <ac:spMk id="4" creationId="{8BA7DDAE-0A18-859F-796D-3206DCD7CFC6}"/>
          </ac:spMkLst>
        </pc:spChg>
        <pc:spChg chg="add del mod">
          <ac:chgData name="Jordan Wethington" userId="987452ece6832cb9" providerId="LiveId" clId="{4D77D87C-02B7-47D8-A2C5-DE26D9F3ED96}" dt="2025-11-17T23:56:37.571" v="87" actId="478"/>
          <ac:spMkLst>
            <pc:docMk/>
            <pc:sldMk cId="0" sldId="257"/>
            <ac:spMk id="5" creationId="{5FCA014B-C3CC-0A71-37A1-AF084FBDCD34}"/>
          </ac:spMkLst>
        </pc:spChg>
        <pc:picChg chg="add mod">
          <ac:chgData name="Jordan Wethington" userId="987452ece6832cb9" providerId="LiveId" clId="{4D77D87C-02B7-47D8-A2C5-DE26D9F3ED96}" dt="2025-11-17T23:57:15.830" v="96" actId="1076"/>
          <ac:picMkLst>
            <pc:docMk/>
            <pc:sldMk cId="0" sldId="257"/>
            <ac:picMk id="7" creationId="{B5252245-6216-FBE7-E60E-D8BF7F0778B4}"/>
          </ac:picMkLst>
        </pc:picChg>
      </pc:sldChg>
      <pc:sldChg chg="modSp mod ord">
        <pc:chgData name="Jordan Wethington" userId="987452ece6832cb9" providerId="LiveId" clId="{4D77D87C-02B7-47D8-A2C5-DE26D9F3ED96}" dt="2025-11-18T00:00:28.070" v="227" actId="113"/>
        <pc:sldMkLst>
          <pc:docMk/>
          <pc:sldMk cId="0" sldId="258"/>
        </pc:sldMkLst>
        <pc:spChg chg="mod">
          <ac:chgData name="Jordan Wethington" userId="987452ece6832cb9" providerId="LiveId" clId="{4D77D87C-02B7-47D8-A2C5-DE26D9F3ED96}" dt="2025-11-18T00:00:28.070" v="227" actId="113"/>
          <ac:spMkLst>
            <pc:docMk/>
            <pc:sldMk cId="0" sldId="258"/>
            <ac:spMk id="2" creationId="{00000000-0000-0000-0000-000000000000}"/>
          </ac:spMkLst>
        </pc:spChg>
      </pc:sldChg>
      <pc:sldChg chg="del">
        <pc:chgData name="Jordan Wethington" userId="987452ece6832cb9" providerId="LiveId" clId="{4D77D87C-02B7-47D8-A2C5-DE26D9F3ED96}" dt="2025-11-17T23:53:07.281" v="19" actId="47"/>
        <pc:sldMkLst>
          <pc:docMk/>
          <pc:sldMk cId="0" sldId="259"/>
        </pc:sldMkLst>
      </pc:sldChg>
      <pc:sldChg chg="modSp mod">
        <pc:chgData name="Jordan Wethington" userId="987452ece6832cb9" providerId="LiveId" clId="{4D77D87C-02B7-47D8-A2C5-DE26D9F3ED96}" dt="2025-11-18T00:23:03.202" v="768" actId="115"/>
        <pc:sldMkLst>
          <pc:docMk/>
          <pc:sldMk cId="0" sldId="260"/>
        </pc:sldMkLst>
        <pc:spChg chg="mod">
          <ac:chgData name="Jordan Wethington" userId="987452ece6832cb9" providerId="LiveId" clId="{4D77D87C-02B7-47D8-A2C5-DE26D9F3ED96}" dt="2025-11-18T00:19:55.837" v="734" actId="113"/>
          <ac:spMkLst>
            <pc:docMk/>
            <pc:sldMk cId="0" sldId="260"/>
            <ac:spMk id="2" creationId="{00000000-0000-0000-0000-000000000000}"/>
          </ac:spMkLst>
        </pc:spChg>
        <pc:spChg chg="mod">
          <ac:chgData name="Jordan Wethington" userId="987452ece6832cb9" providerId="LiveId" clId="{4D77D87C-02B7-47D8-A2C5-DE26D9F3ED96}" dt="2025-11-18T00:23:03.202" v="768" actId="115"/>
          <ac:spMkLst>
            <pc:docMk/>
            <pc:sldMk cId="0" sldId="260"/>
            <ac:spMk id="3" creationId="{00000000-0000-0000-0000-000000000000}"/>
          </ac:spMkLst>
        </pc:spChg>
      </pc:sldChg>
      <pc:sldChg chg="del">
        <pc:chgData name="Jordan Wethington" userId="987452ece6832cb9" providerId="LiveId" clId="{4D77D87C-02B7-47D8-A2C5-DE26D9F3ED96}" dt="2025-11-18T01:36:19.504" v="2584" actId="47"/>
        <pc:sldMkLst>
          <pc:docMk/>
          <pc:sldMk cId="0" sldId="261"/>
        </pc:sldMkLst>
      </pc:sldChg>
      <pc:sldChg chg="del">
        <pc:chgData name="Jordan Wethington" userId="987452ece6832cb9" providerId="LiveId" clId="{4D77D87C-02B7-47D8-A2C5-DE26D9F3ED96}" dt="2025-11-18T01:36:21.580" v="2585" actId="47"/>
        <pc:sldMkLst>
          <pc:docMk/>
          <pc:sldMk cId="0" sldId="262"/>
        </pc:sldMkLst>
      </pc:sldChg>
      <pc:sldChg chg="del">
        <pc:chgData name="Jordan Wethington" userId="987452ece6832cb9" providerId="LiveId" clId="{4D77D87C-02B7-47D8-A2C5-DE26D9F3ED96}" dt="2025-11-18T01:36:24.380" v="2586" actId="47"/>
        <pc:sldMkLst>
          <pc:docMk/>
          <pc:sldMk cId="0" sldId="263"/>
        </pc:sldMkLst>
      </pc:sldChg>
      <pc:sldChg chg="del">
        <pc:chgData name="Jordan Wethington" userId="987452ece6832cb9" providerId="LiveId" clId="{4D77D87C-02B7-47D8-A2C5-DE26D9F3ED96}" dt="2025-11-18T01:36:25.253" v="2587" actId="47"/>
        <pc:sldMkLst>
          <pc:docMk/>
          <pc:sldMk cId="0" sldId="264"/>
        </pc:sldMkLst>
      </pc:sldChg>
      <pc:sldChg chg="del">
        <pc:chgData name="Jordan Wethington" userId="987452ece6832cb9" providerId="LiveId" clId="{4D77D87C-02B7-47D8-A2C5-DE26D9F3ED96}" dt="2025-11-18T01:36:26.706" v="2588" actId="47"/>
        <pc:sldMkLst>
          <pc:docMk/>
          <pc:sldMk cId="0" sldId="265"/>
        </pc:sldMkLst>
      </pc:sldChg>
      <pc:sldChg chg="del">
        <pc:chgData name="Jordan Wethington" userId="987452ece6832cb9" providerId="LiveId" clId="{4D77D87C-02B7-47D8-A2C5-DE26D9F3ED96}" dt="2025-11-18T01:36:13.169" v="2583" actId="47"/>
        <pc:sldMkLst>
          <pc:docMk/>
          <pc:sldMk cId="0" sldId="266"/>
        </pc:sldMkLst>
      </pc:sldChg>
      <pc:sldChg chg="del">
        <pc:chgData name="Jordan Wethington" userId="987452ece6832cb9" providerId="LiveId" clId="{4D77D87C-02B7-47D8-A2C5-DE26D9F3ED96}" dt="2025-11-18T01:36:08.591" v="2582" actId="47"/>
        <pc:sldMkLst>
          <pc:docMk/>
          <pc:sldMk cId="0" sldId="267"/>
        </pc:sldMkLst>
      </pc:sldChg>
      <pc:sldChg chg="del">
        <pc:chgData name="Jordan Wethington" userId="987452ece6832cb9" providerId="LiveId" clId="{4D77D87C-02B7-47D8-A2C5-DE26D9F3ED96}" dt="2025-11-18T01:36:07.040" v="2581" actId="47"/>
        <pc:sldMkLst>
          <pc:docMk/>
          <pc:sldMk cId="0" sldId="268"/>
        </pc:sldMkLst>
      </pc:sldChg>
      <pc:sldChg chg="modSp mod ord">
        <pc:chgData name="Jordan Wethington" userId="987452ece6832cb9" providerId="LiveId" clId="{4D77D87C-02B7-47D8-A2C5-DE26D9F3ED96}" dt="2025-11-18T15:51:13.110" v="3766" actId="20577"/>
        <pc:sldMkLst>
          <pc:docMk/>
          <pc:sldMk cId="0" sldId="269"/>
        </pc:sldMkLst>
        <pc:spChg chg="mod">
          <ac:chgData name="Jordan Wethington" userId="987452ece6832cb9" providerId="LiveId" clId="{4D77D87C-02B7-47D8-A2C5-DE26D9F3ED96}" dt="2025-11-18T01:36:30.325" v="2589" actId="113"/>
          <ac:spMkLst>
            <pc:docMk/>
            <pc:sldMk cId="0" sldId="269"/>
            <ac:spMk id="2" creationId="{00000000-0000-0000-0000-000000000000}"/>
          </ac:spMkLst>
        </pc:spChg>
        <pc:spChg chg="mod">
          <ac:chgData name="Jordan Wethington" userId="987452ece6832cb9" providerId="LiveId" clId="{4D77D87C-02B7-47D8-A2C5-DE26D9F3ED96}" dt="2025-11-18T15:51:13.110" v="3766" actId="20577"/>
          <ac:spMkLst>
            <pc:docMk/>
            <pc:sldMk cId="0" sldId="269"/>
            <ac:spMk id="3" creationId="{00000000-0000-0000-0000-000000000000}"/>
          </ac:spMkLst>
        </pc:spChg>
      </pc:sldChg>
      <pc:sldChg chg="modSp add mod ord">
        <pc:chgData name="Jordan Wethington" userId="987452ece6832cb9" providerId="LiveId" clId="{4D77D87C-02B7-47D8-A2C5-DE26D9F3ED96}" dt="2025-11-18T00:06:56.545" v="341" actId="113"/>
        <pc:sldMkLst>
          <pc:docMk/>
          <pc:sldMk cId="2816154860" sldId="270"/>
        </pc:sldMkLst>
        <pc:spChg chg="mod">
          <ac:chgData name="Jordan Wethington" userId="987452ece6832cb9" providerId="LiveId" clId="{4D77D87C-02B7-47D8-A2C5-DE26D9F3ED96}" dt="2025-11-18T00:06:56.545" v="341" actId="113"/>
          <ac:spMkLst>
            <pc:docMk/>
            <pc:sldMk cId="2816154860" sldId="270"/>
            <ac:spMk id="2" creationId="{F1BC12D8-EDA2-82CE-8908-2103907DDAEC}"/>
          </ac:spMkLst>
        </pc:spChg>
        <pc:spChg chg="mod">
          <ac:chgData name="Jordan Wethington" userId="987452ece6832cb9" providerId="LiveId" clId="{4D77D87C-02B7-47D8-A2C5-DE26D9F3ED96}" dt="2025-11-18T00:06:30.632" v="338" actId="20577"/>
          <ac:spMkLst>
            <pc:docMk/>
            <pc:sldMk cId="2816154860" sldId="270"/>
            <ac:spMk id="3" creationId="{1A2D46F0-DCFF-40F3-DAC7-8D7159C29021}"/>
          </ac:spMkLst>
        </pc:spChg>
      </pc:sldChg>
      <pc:sldChg chg="modSp add mod">
        <pc:chgData name="Jordan Wethington" userId="987452ece6832cb9" providerId="LiveId" clId="{4D77D87C-02B7-47D8-A2C5-DE26D9F3ED96}" dt="2025-11-18T00:00:39.028" v="229" actId="113"/>
        <pc:sldMkLst>
          <pc:docMk/>
          <pc:sldMk cId="4233300750" sldId="271"/>
        </pc:sldMkLst>
        <pc:spChg chg="mod">
          <ac:chgData name="Jordan Wethington" userId="987452ece6832cb9" providerId="LiveId" clId="{4D77D87C-02B7-47D8-A2C5-DE26D9F3ED96}" dt="2025-11-18T00:00:39.028" v="229" actId="113"/>
          <ac:spMkLst>
            <pc:docMk/>
            <pc:sldMk cId="4233300750" sldId="271"/>
            <ac:spMk id="2" creationId="{730B9692-F557-C1E2-48DA-BE4A7748CC96}"/>
          </ac:spMkLst>
        </pc:spChg>
        <pc:spChg chg="mod">
          <ac:chgData name="Jordan Wethington" userId="987452ece6832cb9" providerId="LiveId" clId="{4D77D87C-02B7-47D8-A2C5-DE26D9F3ED96}" dt="2025-11-17T23:59:41.673" v="219" actId="113"/>
          <ac:spMkLst>
            <pc:docMk/>
            <pc:sldMk cId="4233300750" sldId="271"/>
            <ac:spMk id="3" creationId="{8E5E0DB9-4D0C-2202-D8B9-BEDB313CA165}"/>
          </ac:spMkLst>
        </pc:spChg>
      </pc:sldChg>
      <pc:sldChg chg="modSp add mod">
        <pc:chgData name="Jordan Wethington" userId="987452ece6832cb9" providerId="LiveId" clId="{4D77D87C-02B7-47D8-A2C5-DE26D9F3ED96}" dt="2025-11-18T00:01:28.860" v="266" actId="113"/>
        <pc:sldMkLst>
          <pc:docMk/>
          <pc:sldMk cId="2702303728" sldId="272"/>
        </pc:sldMkLst>
        <pc:spChg chg="mod">
          <ac:chgData name="Jordan Wethington" userId="987452ece6832cb9" providerId="LiveId" clId="{4D77D87C-02B7-47D8-A2C5-DE26D9F3ED96}" dt="2025-11-18T00:00:45.134" v="231"/>
          <ac:spMkLst>
            <pc:docMk/>
            <pc:sldMk cId="2702303728" sldId="272"/>
            <ac:spMk id="2" creationId="{CFD17BF6-FB11-C921-1AFF-485312E2972A}"/>
          </ac:spMkLst>
        </pc:spChg>
        <pc:spChg chg="mod">
          <ac:chgData name="Jordan Wethington" userId="987452ece6832cb9" providerId="LiveId" clId="{4D77D87C-02B7-47D8-A2C5-DE26D9F3ED96}" dt="2025-11-18T00:01:28.860" v="266" actId="113"/>
          <ac:spMkLst>
            <pc:docMk/>
            <pc:sldMk cId="2702303728" sldId="272"/>
            <ac:spMk id="3" creationId="{047F0C9C-12A4-D372-F92A-BB5C588FEB6F}"/>
          </ac:spMkLst>
        </pc:spChg>
      </pc:sldChg>
      <pc:sldChg chg="modSp add mod">
        <pc:chgData name="Jordan Wethington" userId="987452ece6832cb9" providerId="LiveId" clId="{4D77D87C-02B7-47D8-A2C5-DE26D9F3ED96}" dt="2025-11-18T00:03:50.535" v="317" actId="113"/>
        <pc:sldMkLst>
          <pc:docMk/>
          <pc:sldMk cId="1627523118" sldId="273"/>
        </pc:sldMkLst>
        <pc:spChg chg="mod">
          <ac:chgData name="Jordan Wethington" userId="987452ece6832cb9" providerId="LiveId" clId="{4D77D87C-02B7-47D8-A2C5-DE26D9F3ED96}" dt="2025-11-18T00:02:02.256" v="274" actId="113"/>
          <ac:spMkLst>
            <pc:docMk/>
            <pc:sldMk cId="1627523118" sldId="273"/>
            <ac:spMk id="2" creationId="{C254831F-9DEF-7384-8CBD-079CFF982A42}"/>
          </ac:spMkLst>
        </pc:spChg>
        <pc:spChg chg="mod">
          <ac:chgData name="Jordan Wethington" userId="987452ece6832cb9" providerId="LiveId" clId="{4D77D87C-02B7-47D8-A2C5-DE26D9F3ED96}" dt="2025-11-18T00:03:50.535" v="317" actId="113"/>
          <ac:spMkLst>
            <pc:docMk/>
            <pc:sldMk cId="1627523118" sldId="273"/>
            <ac:spMk id="3" creationId="{40D55076-039D-465A-1127-0BA9E278D432}"/>
          </ac:spMkLst>
        </pc:spChg>
      </pc:sldChg>
      <pc:sldChg chg="modSp add mod ord">
        <pc:chgData name="Jordan Wethington" userId="987452ece6832cb9" providerId="LiveId" clId="{4D77D87C-02B7-47D8-A2C5-DE26D9F3ED96}" dt="2025-11-18T00:09:30.603" v="448" actId="207"/>
        <pc:sldMkLst>
          <pc:docMk/>
          <pc:sldMk cId="2638136333" sldId="274"/>
        </pc:sldMkLst>
        <pc:spChg chg="mod">
          <ac:chgData name="Jordan Wethington" userId="987452ece6832cb9" providerId="LiveId" clId="{4D77D87C-02B7-47D8-A2C5-DE26D9F3ED96}" dt="2025-11-18T00:07:23.751" v="355" actId="20577"/>
          <ac:spMkLst>
            <pc:docMk/>
            <pc:sldMk cId="2638136333" sldId="274"/>
            <ac:spMk id="2" creationId="{107F02BA-267B-CE47-8CA7-7D60015C1265}"/>
          </ac:spMkLst>
        </pc:spChg>
        <pc:spChg chg="mod">
          <ac:chgData name="Jordan Wethington" userId="987452ece6832cb9" providerId="LiveId" clId="{4D77D87C-02B7-47D8-A2C5-DE26D9F3ED96}" dt="2025-11-18T00:09:30.603" v="448" actId="207"/>
          <ac:spMkLst>
            <pc:docMk/>
            <pc:sldMk cId="2638136333" sldId="274"/>
            <ac:spMk id="3" creationId="{7A170212-79B8-6D4A-D909-9A60C195DF07}"/>
          </ac:spMkLst>
        </pc:spChg>
      </pc:sldChg>
      <pc:sldChg chg="modSp add mod">
        <pc:chgData name="Jordan Wethington" userId="987452ece6832cb9" providerId="LiveId" clId="{4D77D87C-02B7-47D8-A2C5-DE26D9F3ED96}" dt="2025-11-18T00:08:35.016" v="410" actId="20577"/>
        <pc:sldMkLst>
          <pc:docMk/>
          <pc:sldMk cId="3470008642" sldId="275"/>
        </pc:sldMkLst>
        <pc:spChg chg="mod">
          <ac:chgData name="Jordan Wethington" userId="987452ece6832cb9" providerId="LiveId" clId="{4D77D87C-02B7-47D8-A2C5-DE26D9F3ED96}" dt="2025-11-18T00:08:09.739" v="396" actId="20577"/>
          <ac:spMkLst>
            <pc:docMk/>
            <pc:sldMk cId="3470008642" sldId="275"/>
            <ac:spMk id="2" creationId="{308C0DCE-191F-F4BE-F78F-4D225A907810}"/>
          </ac:spMkLst>
        </pc:spChg>
        <pc:spChg chg="mod">
          <ac:chgData name="Jordan Wethington" userId="987452ece6832cb9" providerId="LiveId" clId="{4D77D87C-02B7-47D8-A2C5-DE26D9F3ED96}" dt="2025-11-18T00:08:35.016" v="410" actId="20577"/>
          <ac:spMkLst>
            <pc:docMk/>
            <pc:sldMk cId="3470008642" sldId="275"/>
            <ac:spMk id="3" creationId="{E502FD14-BE92-B804-7DB8-5E1EE04DE533}"/>
          </ac:spMkLst>
        </pc:spChg>
      </pc:sldChg>
      <pc:sldChg chg="modSp add mod ord">
        <pc:chgData name="Jordan Wethington" userId="987452ece6832cb9" providerId="LiveId" clId="{4D77D87C-02B7-47D8-A2C5-DE26D9F3ED96}" dt="2025-11-18T00:10:53.994" v="499" actId="20577"/>
        <pc:sldMkLst>
          <pc:docMk/>
          <pc:sldMk cId="2580914122" sldId="276"/>
        </pc:sldMkLst>
        <pc:spChg chg="mod">
          <ac:chgData name="Jordan Wethington" userId="987452ece6832cb9" providerId="LiveId" clId="{4D77D87C-02B7-47D8-A2C5-DE26D9F3ED96}" dt="2025-11-18T00:10:00.938" v="466" actId="20577"/>
          <ac:spMkLst>
            <pc:docMk/>
            <pc:sldMk cId="2580914122" sldId="276"/>
            <ac:spMk id="2" creationId="{2080CAF8-B11E-9B65-FD2C-F854D637AE80}"/>
          </ac:spMkLst>
        </pc:spChg>
        <pc:spChg chg="mod">
          <ac:chgData name="Jordan Wethington" userId="987452ece6832cb9" providerId="LiveId" clId="{4D77D87C-02B7-47D8-A2C5-DE26D9F3ED96}" dt="2025-11-18T00:10:53.994" v="499" actId="20577"/>
          <ac:spMkLst>
            <pc:docMk/>
            <pc:sldMk cId="2580914122" sldId="276"/>
            <ac:spMk id="3" creationId="{D5F097BE-8CE8-168F-CC55-8D6960E69BC0}"/>
          </ac:spMkLst>
        </pc:spChg>
      </pc:sldChg>
      <pc:sldChg chg="modSp add mod">
        <pc:chgData name="Jordan Wethington" userId="987452ece6832cb9" providerId="LiveId" clId="{4D77D87C-02B7-47D8-A2C5-DE26D9F3ED96}" dt="2025-11-18T00:14:32.617" v="590" actId="27636"/>
        <pc:sldMkLst>
          <pc:docMk/>
          <pc:sldMk cId="3652856975" sldId="277"/>
        </pc:sldMkLst>
        <pc:spChg chg="mod">
          <ac:chgData name="Jordan Wethington" userId="987452ece6832cb9" providerId="LiveId" clId="{4D77D87C-02B7-47D8-A2C5-DE26D9F3ED96}" dt="2025-11-18T00:11:36.290" v="531" actId="313"/>
          <ac:spMkLst>
            <pc:docMk/>
            <pc:sldMk cId="3652856975" sldId="277"/>
            <ac:spMk id="2" creationId="{A3CCF921-1940-3068-4166-7CFF43F82E68}"/>
          </ac:spMkLst>
        </pc:spChg>
        <pc:spChg chg="mod">
          <ac:chgData name="Jordan Wethington" userId="987452ece6832cb9" providerId="LiveId" clId="{4D77D87C-02B7-47D8-A2C5-DE26D9F3ED96}" dt="2025-11-18T00:14:32.617" v="590" actId="27636"/>
          <ac:spMkLst>
            <pc:docMk/>
            <pc:sldMk cId="3652856975" sldId="277"/>
            <ac:spMk id="3" creationId="{EC88700A-DB4C-CEC0-BD2E-BCB4824205AE}"/>
          </ac:spMkLst>
        </pc:spChg>
      </pc:sldChg>
      <pc:sldChg chg="modSp add mod">
        <pc:chgData name="Jordan Wethington" userId="987452ece6832cb9" providerId="LiveId" clId="{4D77D87C-02B7-47D8-A2C5-DE26D9F3ED96}" dt="2025-11-18T00:15:09.836" v="612" actId="207"/>
        <pc:sldMkLst>
          <pc:docMk/>
          <pc:sldMk cId="2109618415" sldId="278"/>
        </pc:sldMkLst>
        <pc:spChg chg="mod">
          <ac:chgData name="Jordan Wethington" userId="987452ece6832cb9" providerId="LiveId" clId="{4D77D87C-02B7-47D8-A2C5-DE26D9F3ED96}" dt="2025-11-18T00:15:09.836" v="612" actId="207"/>
          <ac:spMkLst>
            <pc:docMk/>
            <pc:sldMk cId="2109618415" sldId="278"/>
            <ac:spMk id="3" creationId="{08D45770-E050-C246-940D-206C93BA7707}"/>
          </ac:spMkLst>
        </pc:spChg>
      </pc:sldChg>
      <pc:sldChg chg="modSp add del mod">
        <pc:chgData name="Jordan Wethington" userId="987452ece6832cb9" providerId="LiveId" clId="{4D77D87C-02B7-47D8-A2C5-DE26D9F3ED96}" dt="2025-11-18T00:14:59.463" v="595" actId="47"/>
        <pc:sldMkLst>
          <pc:docMk/>
          <pc:sldMk cId="2828918084" sldId="279"/>
        </pc:sldMkLst>
        <pc:spChg chg="mod">
          <ac:chgData name="Jordan Wethington" userId="987452ece6832cb9" providerId="LiveId" clId="{4D77D87C-02B7-47D8-A2C5-DE26D9F3ED96}" dt="2025-11-18T00:14:53.675" v="593" actId="20577"/>
          <ac:spMkLst>
            <pc:docMk/>
            <pc:sldMk cId="2828918084" sldId="279"/>
            <ac:spMk id="2" creationId="{EC3C06E0-7F45-6315-449F-BE97E98E315A}"/>
          </ac:spMkLst>
        </pc:spChg>
      </pc:sldChg>
      <pc:sldChg chg="modSp add mod">
        <pc:chgData name="Jordan Wethington" userId="987452ece6832cb9" providerId="LiveId" clId="{4D77D87C-02B7-47D8-A2C5-DE26D9F3ED96}" dt="2025-11-18T00:15:44.917" v="635" actId="20577"/>
        <pc:sldMkLst>
          <pc:docMk/>
          <pc:sldMk cId="995114376" sldId="280"/>
        </pc:sldMkLst>
        <pc:spChg chg="mod">
          <ac:chgData name="Jordan Wethington" userId="987452ece6832cb9" providerId="LiveId" clId="{4D77D87C-02B7-47D8-A2C5-DE26D9F3ED96}" dt="2025-11-18T00:15:44.917" v="635" actId="20577"/>
          <ac:spMkLst>
            <pc:docMk/>
            <pc:sldMk cId="995114376" sldId="280"/>
            <ac:spMk id="3" creationId="{D8E62705-2304-07BD-A201-536C048511CA}"/>
          </ac:spMkLst>
        </pc:spChg>
      </pc:sldChg>
      <pc:sldChg chg="modSp add mod">
        <pc:chgData name="Jordan Wethington" userId="987452ece6832cb9" providerId="LiveId" clId="{4D77D87C-02B7-47D8-A2C5-DE26D9F3ED96}" dt="2025-11-18T00:17:28.609" v="694" actId="20577"/>
        <pc:sldMkLst>
          <pc:docMk/>
          <pc:sldMk cId="1831629209" sldId="281"/>
        </pc:sldMkLst>
        <pc:spChg chg="mod">
          <ac:chgData name="Jordan Wethington" userId="987452ece6832cb9" providerId="LiveId" clId="{4D77D87C-02B7-47D8-A2C5-DE26D9F3ED96}" dt="2025-11-18T00:17:28.609" v="694" actId="20577"/>
          <ac:spMkLst>
            <pc:docMk/>
            <pc:sldMk cId="1831629209" sldId="281"/>
            <ac:spMk id="3" creationId="{693C64CF-6BF5-59A9-98D5-5A20C5E5BFA0}"/>
          </ac:spMkLst>
        </pc:spChg>
      </pc:sldChg>
      <pc:sldChg chg="modSp add mod">
        <pc:chgData name="Jordan Wethington" userId="987452ece6832cb9" providerId="LiveId" clId="{4D77D87C-02B7-47D8-A2C5-DE26D9F3ED96}" dt="2025-11-18T00:18:33.465" v="711" actId="20577"/>
        <pc:sldMkLst>
          <pc:docMk/>
          <pc:sldMk cId="4131618584" sldId="282"/>
        </pc:sldMkLst>
        <pc:spChg chg="mod">
          <ac:chgData name="Jordan Wethington" userId="987452ece6832cb9" providerId="LiveId" clId="{4D77D87C-02B7-47D8-A2C5-DE26D9F3ED96}" dt="2025-11-18T00:18:33.465" v="711" actId="20577"/>
          <ac:spMkLst>
            <pc:docMk/>
            <pc:sldMk cId="4131618584" sldId="282"/>
            <ac:spMk id="3" creationId="{60F308C1-D554-37C5-B1DC-4B21DFBC7D04}"/>
          </ac:spMkLst>
        </pc:spChg>
      </pc:sldChg>
      <pc:sldChg chg="modSp add mod">
        <pc:chgData name="Jordan Wethington" userId="987452ece6832cb9" providerId="LiveId" clId="{4D77D87C-02B7-47D8-A2C5-DE26D9F3ED96}" dt="2025-11-18T00:39:15.353" v="1205" actId="27636"/>
        <pc:sldMkLst>
          <pc:docMk/>
          <pc:sldMk cId="1437025460" sldId="283"/>
        </pc:sldMkLst>
        <pc:spChg chg="mod">
          <ac:chgData name="Jordan Wethington" userId="987452ece6832cb9" providerId="LiveId" clId="{4D77D87C-02B7-47D8-A2C5-DE26D9F3ED96}" dt="2025-11-18T00:37:27.559" v="1127" actId="113"/>
          <ac:spMkLst>
            <pc:docMk/>
            <pc:sldMk cId="1437025460" sldId="283"/>
            <ac:spMk id="2" creationId="{AF400CD6-DBDF-99EB-E18C-0C3D24C214FC}"/>
          </ac:spMkLst>
        </pc:spChg>
        <pc:spChg chg="mod">
          <ac:chgData name="Jordan Wethington" userId="987452ece6832cb9" providerId="LiveId" clId="{4D77D87C-02B7-47D8-A2C5-DE26D9F3ED96}" dt="2025-11-18T00:39:15.353" v="1205" actId="27636"/>
          <ac:spMkLst>
            <pc:docMk/>
            <pc:sldMk cId="1437025460" sldId="283"/>
            <ac:spMk id="3" creationId="{D1BE2B73-52F2-DB5F-BAED-DBF53BB50727}"/>
          </ac:spMkLst>
        </pc:spChg>
      </pc:sldChg>
      <pc:sldChg chg="modSp add mod modClrScheme chgLayout">
        <pc:chgData name="Jordan Wethington" userId="987452ece6832cb9" providerId="LiveId" clId="{4D77D87C-02B7-47D8-A2C5-DE26D9F3ED96}" dt="2025-11-18T00:27:20.629" v="922" actId="1076"/>
        <pc:sldMkLst>
          <pc:docMk/>
          <pc:sldMk cId="3984608032" sldId="284"/>
        </pc:sldMkLst>
        <pc:spChg chg="mod ord">
          <ac:chgData name="Jordan Wethington" userId="987452ece6832cb9" providerId="LiveId" clId="{4D77D87C-02B7-47D8-A2C5-DE26D9F3ED96}" dt="2025-11-18T00:27:20.629" v="922" actId="1076"/>
          <ac:spMkLst>
            <pc:docMk/>
            <pc:sldMk cId="3984608032" sldId="284"/>
            <ac:spMk id="2" creationId="{3AB2B977-FF16-4D5E-227E-0FB4F87C8CC5}"/>
          </ac:spMkLst>
        </pc:spChg>
        <pc:spChg chg="mod ord">
          <ac:chgData name="Jordan Wethington" userId="987452ece6832cb9" providerId="LiveId" clId="{4D77D87C-02B7-47D8-A2C5-DE26D9F3ED96}" dt="2025-11-18T00:26:52.032" v="904" actId="1076"/>
          <ac:spMkLst>
            <pc:docMk/>
            <pc:sldMk cId="3984608032" sldId="284"/>
            <ac:spMk id="3" creationId="{00EB16EA-4774-03DB-BB77-9BD2490FBFA8}"/>
          </ac:spMkLst>
        </pc:spChg>
      </pc:sldChg>
      <pc:sldChg chg="modSp add mod ord">
        <pc:chgData name="Jordan Wethington" userId="987452ece6832cb9" providerId="LiveId" clId="{4D77D87C-02B7-47D8-A2C5-DE26D9F3ED96}" dt="2025-11-18T00:28:56.894" v="963" actId="20577"/>
        <pc:sldMkLst>
          <pc:docMk/>
          <pc:sldMk cId="1027450099" sldId="285"/>
        </pc:sldMkLst>
        <pc:spChg chg="mod">
          <ac:chgData name="Jordan Wethington" userId="987452ece6832cb9" providerId="LiveId" clId="{4D77D87C-02B7-47D8-A2C5-DE26D9F3ED96}" dt="2025-11-18T00:28:12.828" v="942" actId="313"/>
          <ac:spMkLst>
            <pc:docMk/>
            <pc:sldMk cId="1027450099" sldId="285"/>
            <ac:spMk id="2" creationId="{50653037-710A-ECAC-D825-AC5AB5614295}"/>
          </ac:spMkLst>
        </pc:spChg>
        <pc:spChg chg="mod">
          <ac:chgData name="Jordan Wethington" userId="987452ece6832cb9" providerId="LiveId" clId="{4D77D87C-02B7-47D8-A2C5-DE26D9F3ED96}" dt="2025-11-18T00:28:56.894" v="963" actId="20577"/>
          <ac:spMkLst>
            <pc:docMk/>
            <pc:sldMk cId="1027450099" sldId="285"/>
            <ac:spMk id="3" creationId="{AF20241B-4496-B799-F6E5-F753A1F66296}"/>
          </ac:spMkLst>
        </pc:spChg>
      </pc:sldChg>
      <pc:sldChg chg="modSp add mod">
        <pc:chgData name="Jordan Wethington" userId="987452ece6832cb9" providerId="LiveId" clId="{4D77D87C-02B7-47D8-A2C5-DE26D9F3ED96}" dt="2025-11-18T15:48:44.371" v="3697" actId="115"/>
        <pc:sldMkLst>
          <pc:docMk/>
          <pc:sldMk cId="2164239412" sldId="286"/>
        </pc:sldMkLst>
        <pc:spChg chg="mod">
          <ac:chgData name="Jordan Wethington" userId="987452ece6832cb9" providerId="LiveId" clId="{4D77D87C-02B7-47D8-A2C5-DE26D9F3ED96}" dt="2025-11-18T15:48:44.371" v="3697" actId="115"/>
          <ac:spMkLst>
            <pc:docMk/>
            <pc:sldMk cId="2164239412" sldId="286"/>
            <ac:spMk id="2" creationId="{4BD3CFAA-1861-E169-455A-EBF348416380}"/>
          </ac:spMkLst>
        </pc:spChg>
        <pc:spChg chg="mod">
          <ac:chgData name="Jordan Wethington" userId="987452ece6832cb9" providerId="LiveId" clId="{4D77D87C-02B7-47D8-A2C5-DE26D9F3ED96}" dt="2025-11-18T00:32:57.119" v="992" actId="27636"/>
          <ac:spMkLst>
            <pc:docMk/>
            <pc:sldMk cId="2164239412" sldId="286"/>
            <ac:spMk id="3" creationId="{587AA863-1F54-C2BE-27DA-27F9E5132659}"/>
          </ac:spMkLst>
        </pc:spChg>
      </pc:sldChg>
      <pc:sldChg chg="add del">
        <pc:chgData name="Jordan Wethington" userId="987452ece6832cb9" providerId="LiveId" clId="{4D77D87C-02B7-47D8-A2C5-DE26D9F3ED96}" dt="2025-11-18T15:48:34.022" v="3696" actId="47"/>
        <pc:sldMkLst>
          <pc:docMk/>
          <pc:sldMk cId="1495502965" sldId="287"/>
        </pc:sldMkLst>
      </pc:sldChg>
      <pc:sldChg chg="modSp add mod modClrScheme chgLayout">
        <pc:chgData name="Jordan Wethington" userId="987452ece6832cb9" providerId="LiveId" clId="{4D77D87C-02B7-47D8-A2C5-DE26D9F3ED96}" dt="2025-11-18T00:36:48.391" v="1113" actId="1076"/>
        <pc:sldMkLst>
          <pc:docMk/>
          <pc:sldMk cId="3156208587" sldId="288"/>
        </pc:sldMkLst>
        <pc:spChg chg="mod ord">
          <ac:chgData name="Jordan Wethington" userId="987452ece6832cb9" providerId="LiveId" clId="{4D77D87C-02B7-47D8-A2C5-DE26D9F3ED96}" dt="2025-11-18T00:36:30.290" v="1106" actId="14100"/>
          <ac:spMkLst>
            <pc:docMk/>
            <pc:sldMk cId="3156208587" sldId="288"/>
            <ac:spMk id="2" creationId="{C38BA57A-1E74-C234-944E-DAEC0F92CD6F}"/>
          </ac:spMkLst>
        </pc:spChg>
        <pc:spChg chg="mod ord">
          <ac:chgData name="Jordan Wethington" userId="987452ece6832cb9" providerId="LiveId" clId="{4D77D87C-02B7-47D8-A2C5-DE26D9F3ED96}" dt="2025-11-18T00:36:48.391" v="1113" actId="1076"/>
          <ac:spMkLst>
            <pc:docMk/>
            <pc:sldMk cId="3156208587" sldId="288"/>
            <ac:spMk id="3" creationId="{0E0BF7CF-6532-AF2D-A233-D11F608D104D}"/>
          </ac:spMkLst>
        </pc:spChg>
      </pc:sldChg>
      <pc:sldChg chg="add del">
        <pc:chgData name="Jordan Wethington" userId="987452ece6832cb9" providerId="LiveId" clId="{4D77D87C-02B7-47D8-A2C5-DE26D9F3ED96}" dt="2025-11-18T15:49:04.833" v="3698" actId="47"/>
        <pc:sldMkLst>
          <pc:docMk/>
          <pc:sldMk cId="2493525052" sldId="289"/>
        </pc:sldMkLst>
      </pc:sldChg>
      <pc:sldChg chg="modSp add mod">
        <pc:chgData name="Jordan Wethington" userId="987452ece6832cb9" providerId="LiveId" clId="{4D77D87C-02B7-47D8-A2C5-DE26D9F3ED96}" dt="2025-11-18T00:43:18.440" v="1305" actId="20577"/>
        <pc:sldMkLst>
          <pc:docMk/>
          <pc:sldMk cId="1821254093" sldId="290"/>
        </pc:sldMkLst>
        <pc:spChg chg="mod">
          <ac:chgData name="Jordan Wethington" userId="987452ece6832cb9" providerId="LiveId" clId="{4D77D87C-02B7-47D8-A2C5-DE26D9F3ED96}" dt="2025-11-18T00:41:32.179" v="1209" actId="27636"/>
          <ac:spMkLst>
            <pc:docMk/>
            <pc:sldMk cId="1821254093" sldId="290"/>
            <ac:spMk id="2" creationId="{BF31F728-5780-EBE9-C133-85DAE2966BE1}"/>
          </ac:spMkLst>
        </pc:spChg>
        <pc:spChg chg="mod">
          <ac:chgData name="Jordan Wethington" userId="987452ece6832cb9" providerId="LiveId" clId="{4D77D87C-02B7-47D8-A2C5-DE26D9F3ED96}" dt="2025-11-18T00:43:18.440" v="1305" actId="20577"/>
          <ac:spMkLst>
            <pc:docMk/>
            <pc:sldMk cId="1821254093" sldId="290"/>
            <ac:spMk id="3" creationId="{CDFC73E6-018E-17B5-5023-0C4D12351C67}"/>
          </ac:spMkLst>
        </pc:spChg>
      </pc:sldChg>
      <pc:sldChg chg="modSp add mod">
        <pc:chgData name="Jordan Wethington" userId="987452ece6832cb9" providerId="LiveId" clId="{4D77D87C-02B7-47D8-A2C5-DE26D9F3ED96}" dt="2025-11-18T00:44:12.826" v="1324" actId="20577"/>
        <pc:sldMkLst>
          <pc:docMk/>
          <pc:sldMk cId="622497340" sldId="291"/>
        </pc:sldMkLst>
        <pc:spChg chg="mod">
          <ac:chgData name="Jordan Wethington" userId="987452ece6832cb9" providerId="LiveId" clId="{4D77D87C-02B7-47D8-A2C5-DE26D9F3ED96}" dt="2025-11-18T00:44:12.826" v="1324" actId="20577"/>
          <ac:spMkLst>
            <pc:docMk/>
            <pc:sldMk cId="622497340" sldId="291"/>
            <ac:spMk id="3" creationId="{9A1DD326-3BF5-B9B4-EAF6-406CB962A56C}"/>
          </ac:spMkLst>
        </pc:spChg>
      </pc:sldChg>
      <pc:sldChg chg="addSp modSp add mod">
        <pc:chgData name="Jordan Wethington" userId="987452ece6832cb9" providerId="LiveId" clId="{4D77D87C-02B7-47D8-A2C5-DE26D9F3ED96}" dt="2025-11-18T00:45:27.811" v="1341" actId="207"/>
        <pc:sldMkLst>
          <pc:docMk/>
          <pc:sldMk cId="716333107" sldId="292"/>
        </pc:sldMkLst>
        <pc:spChg chg="mod">
          <ac:chgData name="Jordan Wethington" userId="987452ece6832cb9" providerId="LiveId" clId="{4D77D87C-02B7-47D8-A2C5-DE26D9F3ED96}" dt="2025-11-18T00:45:27.811" v="1341" actId="207"/>
          <ac:spMkLst>
            <pc:docMk/>
            <pc:sldMk cId="716333107" sldId="292"/>
            <ac:spMk id="3" creationId="{93AB7C5E-9BBB-4099-CA59-E3F3A924F105}"/>
          </ac:spMkLst>
        </pc:spChg>
        <pc:spChg chg="add">
          <ac:chgData name="Jordan Wethington" userId="987452ece6832cb9" providerId="LiveId" clId="{4D77D87C-02B7-47D8-A2C5-DE26D9F3ED96}" dt="2025-11-18T00:44:38.552" v="1332"/>
          <ac:spMkLst>
            <pc:docMk/>
            <pc:sldMk cId="716333107" sldId="292"/>
            <ac:spMk id="4" creationId="{BC4A4EC3-D79B-58B1-E3BB-9EEC5F61B224}"/>
          </ac:spMkLst>
        </pc:spChg>
      </pc:sldChg>
      <pc:sldChg chg="modSp add mod">
        <pc:chgData name="Jordan Wethington" userId="987452ece6832cb9" providerId="LiveId" clId="{4D77D87C-02B7-47D8-A2C5-DE26D9F3ED96}" dt="2025-11-18T00:45:56.582" v="1352" actId="20577"/>
        <pc:sldMkLst>
          <pc:docMk/>
          <pc:sldMk cId="2229480218" sldId="293"/>
        </pc:sldMkLst>
        <pc:spChg chg="mod">
          <ac:chgData name="Jordan Wethington" userId="987452ece6832cb9" providerId="LiveId" clId="{4D77D87C-02B7-47D8-A2C5-DE26D9F3ED96}" dt="2025-11-18T00:45:56.582" v="1352" actId="20577"/>
          <ac:spMkLst>
            <pc:docMk/>
            <pc:sldMk cId="2229480218" sldId="293"/>
            <ac:spMk id="3" creationId="{FC40B5B5-A31D-110D-47E0-1261216A6AB8}"/>
          </ac:spMkLst>
        </pc:spChg>
      </pc:sldChg>
      <pc:sldChg chg="modSp add mod">
        <pc:chgData name="Jordan Wethington" userId="987452ece6832cb9" providerId="LiveId" clId="{4D77D87C-02B7-47D8-A2C5-DE26D9F3ED96}" dt="2025-11-18T00:47:53.589" v="1371" actId="27636"/>
        <pc:sldMkLst>
          <pc:docMk/>
          <pc:sldMk cId="3493087682" sldId="294"/>
        </pc:sldMkLst>
        <pc:spChg chg="mod">
          <ac:chgData name="Jordan Wethington" userId="987452ece6832cb9" providerId="LiveId" clId="{4D77D87C-02B7-47D8-A2C5-DE26D9F3ED96}" dt="2025-11-18T00:47:23.120" v="1358" actId="27636"/>
          <ac:spMkLst>
            <pc:docMk/>
            <pc:sldMk cId="3493087682" sldId="294"/>
            <ac:spMk id="2" creationId="{6AE1BD0C-36E1-512C-4C8C-F6E7E51D0B20}"/>
          </ac:spMkLst>
        </pc:spChg>
        <pc:spChg chg="mod">
          <ac:chgData name="Jordan Wethington" userId="987452ece6832cb9" providerId="LiveId" clId="{4D77D87C-02B7-47D8-A2C5-DE26D9F3ED96}" dt="2025-11-18T00:47:53.589" v="1371" actId="27636"/>
          <ac:spMkLst>
            <pc:docMk/>
            <pc:sldMk cId="3493087682" sldId="294"/>
            <ac:spMk id="3" creationId="{6E7ABA8E-4EC3-B10B-E026-E87BA2B4CDEA}"/>
          </ac:spMkLst>
        </pc:spChg>
      </pc:sldChg>
      <pc:sldChg chg="modSp add mod">
        <pc:chgData name="Jordan Wethington" userId="987452ece6832cb9" providerId="LiveId" clId="{4D77D87C-02B7-47D8-A2C5-DE26D9F3ED96}" dt="2025-11-18T00:49:06.895" v="1402" actId="20577"/>
        <pc:sldMkLst>
          <pc:docMk/>
          <pc:sldMk cId="1038877066" sldId="295"/>
        </pc:sldMkLst>
        <pc:spChg chg="mod">
          <ac:chgData name="Jordan Wethington" userId="987452ece6832cb9" providerId="LiveId" clId="{4D77D87C-02B7-47D8-A2C5-DE26D9F3ED96}" dt="2025-11-18T00:48:08.123" v="1375"/>
          <ac:spMkLst>
            <pc:docMk/>
            <pc:sldMk cId="1038877066" sldId="295"/>
            <ac:spMk id="2" creationId="{86676041-9AB9-3B33-C339-CCF4F9F5E48B}"/>
          </ac:spMkLst>
        </pc:spChg>
        <pc:spChg chg="mod">
          <ac:chgData name="Jordan Wethington" userId="987452ece6832cb9" providerId="LiveId" clId="{4D77D87C-02B7-47D8-A2C5-DE26D9F3ED96}" dt="2025-11-18T00:49:06.895" v="1402" actId="20577"/>
          <ac:spMkLst>
            <pc:docMk/>
            <pc:sldMk cId="1038877066" sldId="295"/>
            <ac:spMk id="3" creationId="{2461EFA5-E622-3FCA-A77C-A5E0AD71427A}"/>
          </ac:spMkLst>
        </pc:spChg>
      </pc:sldChg>
      <pc:sldChg chg="modSp add mod">
        <pc:chgData name="Jordan Wethington" userId="987452ece6832cb9" providerId="LiveId" clId="{4D77D87C-02B7-47D8-A2C5-DE26D9F3ED96}" dt="2025-11-18T00:50:47.248" v="1455" actId="207"/>
        <pc:sldMkLst>
          <pc:docMk/>
          <pc:sldMk cId="76949528" sldId="296"/>
        </pc:sldMkLst>
        <pc:spChg chg="mod">
          <ac:chgData name="Jordan Wethington" userId="987452ece6832cb9" providerId="LiveId" clId="{4D77D87C-02B7-47D8-A2C5-DE26D9F3ED96}" dt="2025-11-18T00:49:35.646" v="1433" actId="20577"/>
          <ac:spMkLst>
            <pc:docMk/>
            <pc:sldMk cId="76949528" sldId="296"/>
            <ac:spMk id="2" creationId="{53D480C6-81CF-AF32-6E82-09FFACAC69D0}"/>
          </ac:spMkLst>
        </pc:spChg>
        <pc:spChg chg="mod">
          <ac:chgData name="Jordan Wethington" userId="987452ece6832cb9" providerId="LiveId" clId="{4D77D87C-02B7-47D8-A2C5-DE26D9F3ED96}" dt="2025-11-18T00:50:47.248" v="1455" actId="207"/>
          <ac:spMkLst>
            <pc:docMk/>
            <pc:sldMk cId="76949528" sldId="296"/>
            <ac:spMk id="3" creationId="{062B0F3B-3B56-4BC1-6E0D-1DDE4A9E5033}"/>
          </ac:spMkLst>
        </pc:spChg>
      </pc:sldChg>
      <pc:sldChg chg="modSp add mod">
        <pc:chgData name="Jordan Wethington" userId="987452ece6832cb9" providerId="LiveId" clId="{4D77D87C-02B7-47D8-A2C5-DE26D9F3ED96}" dt="2025-11-18T00:51:36.756" v="1472" actId="20577"/>
        <pc:sldMkLst>
          <pc:docMk/>
          <pc:sldMk cId="1913972847" sldId="297"/>
        </pc:sldMkLst>
        <pc:spChg chg="mod">
          <ac:chgData name="Jordan Wethington" userId="987452ece6832cb9" providerId="LiveId" clId="{4D77D87C-02B7-47D8-A2C5-DE26D9F3ED96}" dt="2025-11-18T00:51:36.756" v="1472" actId="20577"/>
          <ac:spMkLst>
            <pc:docMk/>
            <pc:sldMk cId="1913972847" sldId="297"/>
            <ac:spMk id="3" creationId="{C8C36CAA-18FD-F880-475C-7214B89F7DD5}"/>
          </ac:spMkLst>
        </pc:spChg>
      </pc:sldChg>
      <pc:sldChg chg="modSp add mod">
        <pc:chgData name="Jordan Wethington" userId="987452ece6832cb9" providerId="LiveId" clId="{4D77D87C-02B7-47D8-A2C5-DE26D9F3ED96}" dt="2025-11-18T00:52:38.822" v="1534" actId="115"/>
        <pc:sldMkLst>
          <pc:docMk/>
          <pc:sldMk cId="2641567773" sldId="298"/>
        </pc:sldMkLst>
        <pc:spChg chg="mod">
          <ac:chgData name="Jordan Wethington" userId="987452ece6832cb9" providerId="LiveId" clId="{4D77D87C-02B7-47D8-A2C5-DE26D9F3ED96}" dt="2025-11-18T00:52:03.284" v="1508" actId="20577"/>
          <ac:spMkLst>
            <pc:docMk/>
            <pc:sldMk cId="2641567773" sldId="298"/>
            <ac:spMk id="2" creationId="{D58D9312-BEE4-927B-9D78-8DB5C327C6CD}"/>
          </ac:spMkLst>
        </pc:spChg>
        <pc:spChg chg="mod">
          <ac:chgData name="Jordan Wethington" userId="987452ece6832cb9" providerId="LiveId" clId="{4D77D87C-02B7-47D8-A2C5-DE26D9F3ED96}" dt="2025-11-18T00:52:38.822" v="1534" actId="115"/>
          <ac:spMkLst>
            <pc:docMk/>
            <pc:sldMk cId="2641567773" sldId="298"/>
            <ac:spMk id="3" creationId="{362FBDDB-6769-E482-4B71-7C68A1BFEB0C}"/>
          </ac:spMkLst>
        </pc:spChg>
      </pc:sldChg>
      <pc:sldChg chg="modSp add mod">
        <pc:chgData name="Jordan Wethington" userId="987452ece6832cb9" providerId="LiveId" clId="{4D77D87C-02B7-47D8-A2C5-DE26D9F3ED96}" dt="2025-11-18T00:57:02.271" v="1582" actId="5793"/>
        <pc:sldMkLst>
          <pc:docMk/>
          <pc:sldMk cId="1356522003" sldId="299"/>
        </pc:sldMkLst>
        <pc:spChg chg="mod">
          <ac:chgData name="Jordan Wethington" userId="987452ece6832cb9" providerId="LiveId" clId="{4D77D87C-02B7-47D8-A2C5-DE26D9F3ED96}" dt="2025-11-18T00:55:12.249" v="1540"/>
          <ac:spMkLst>
            <pc:docMk/>
            <pc:sldMk cId="1356522003" sldId="299"/>
            <ac:spMk id="2" creationId="{4578A00E-ABD1-5781-A703-F10271B2B7B8}"/>
          </ac:spMkLst>
        </pc:spChg>
        <pc:spChg chg="mod">
          <ac:chgData name="Jordan Wethington" userId="987452ece6832cb9" providerId="LiveId" clId="{4D77D87C-02B7-47D8-A2C5-DE26D9F3ED96}" dt="2025-11-18T00:57:02.271" v="1582" actId="5793"/>
          <ac:spMkLst>
            <pc:docMk/>
            <pc:sldMk cId="1356522003" sldId="299"/>
            <ac:spMk id="3" creationId="{26716606-D158-E0F7-B984-D1787718B548}"/>
          </ac:spMkLst>
        </pc:spChg>
      </pc:sldChg>
      <pc:sldChg chg="modSp add mod">
        <pc:chgData name="Jordan Wethington" userId="987452ece6832cb9" providerId="LiveId" clId="{4D77D87C-02B7-47D8-A2C5-DE26D9F3ED96}" dt="2025-11-18T00:57:54.598" v="1617" actId="404"/>
        <pc:sldMkLst>
          <pc:docMk/>
          <pc:sldMk cId="3816478102" sldId="300"/>
        </pc:sldMkLst>
        <pc:spChg chg="mod">
          <ac:chgData name="Jordan Wethington" userId="987452ece6832cb9" providerId="LiveId" clId="{4D77D87C-02B7-47D8-A2C5-DE26D9F3ED96}" dt="2025-11-18T00:57:54.598" v="1617" actId="404"/>
          <ac:spMkLst>
            <pc:docMk/>
            <pc:sldMk cId="3816478102" sldId="300"/>
            <ac:spMk id="3" creationId="{0579426A-C51C-5547-9284-5C9E089FF4C4}"/>
          </ac:spMkLst>
        </pc:spChg>
      </pc:sldChg>
      <pc:sldChg chg="modSp add mod">
        <pc:chgData name="Jordan Wethington" userId="987452ece6832cb9" providerId="LiveId" clId="{4D77D87C-02B7-47D8-A2C5-DE26D9F3ED96}" dt="2025-11-18T00:58:55.396" v="1648" actId="20577"/>
        <pc:sldMkLst>
          <pc:docMk/>
          <pc:sldMk cId="948270995" sldId="301"/>
        </pc:sldMkLst>
        <pc:spChg chg="mod">
          <ac:chgData name="Jordan Wethington" userId="987452ece6832cb9" providerId="LiveId" clId="{4D77D87C-02B7-47D8-A2C5-DE26D9F3ED96}" dt="2025-11-18T00:58:55.396" v="1648" actId="20577"/>
          <ac:spMkLst>
            <pc:docMk/>
            <pc:sldMk cId="948270995" sldId="301"/>
            <ac:spMk id="3" creationId="{178D8394-20A6-4A1C-7876-241F54B7FDFE}"/>
          </ac:spMkLst>
        </pc:spChg>
      </pc:sldChg>
      <pc:sldChg chg="modSp add mod">
        <pc:chgData name="Jordan Wethington" userId="987452ece6832cb9" providerId="LiveId" clId="{4D77D87C-02B7-47D8-A2C5-DE26D9F3ED96}" dt="2025-11-18T00:59:52.153" v="1675" actId="20577"/>
        <pc:sldMkLst>
          <pc:docMk/>
          <pc:sldMk cId="2996226642" sldId="302"/>
        </pc:sldMkLst>
        <pc:spChg chg="mod">
          <ac:chgData name="Jordan Wethington" userId="987452ece6832cb9" providerId="LiveId" clId="{4D77D87C-02B7-47D8-A2C5-DE26D9F3ED96}" dt="2025-11-18T00:59:52.153" v="1675" actId="20577"/>
          <ac:spMkLst>
            <pc:docMk/>
            <pc:sldMk cId="2996226642" sldId="302"/>
            <ac:spMk id="3" creationId="{E9278B17-83C2-7FDD-C9CA-DC23EF14C30D}"/>
          </ac:spMkLst>
        </pc:spChg>
      </pc:sldChg>
      <pc:sldChg chg="modSp add del mod">
        <pc:chgData name="Jordan Wethington" userId="987452ece6832cb9" providerId="LiveId" clId="{4D77D87C-02B7-47D8-A2C5-DE26D9F3ED96}" dt="2025-11-18T01:00:33.780" v="1682" actId="2696"/>
        <pc:sldMkLst>
          <pc:docMk/>
          <pc:sldMk cId="3821656561" sldId="303"/>
        </pc:sldMkLst>
        <pc:spChg chg="mod">
          <ac:chgData name="Jordan Wethington" userId="987452ece6832cb9" providerId="LiveId" clId="{4D77D87C-02B7-47D8-A2C5-DE26D9F3ED96}" dt="2025-11-18T01:00:07.397" v="1679" actId="27636"/>
          <ac:spMkLst>
            <pc:docMk/>
            <pc:sldMk cId="3821656561" sldId="303"/>
            <ac:spMk id="2" creationId="{233E66A9-9D4C-9561-D461-39EA95593FDD}"/>
          </ac:spMkLst>
        </pc:spChg>
        <pc:spChg chg="mod">
          <ac:chgData name="Jordan Wethington" userId="987452ece6832cb9" providerId="LiveId" clId="{4D77D87C-02B7-47D8-A2C5-DE26D9F3ED96}" dt="2025-11-18T01:00:09.544" v="1680" actId="20577"/>
          <ac:spMkLst>
            <pc:docMk/>
            <pc:sldMk cId="3821656561" sldId="303"/>
            <ac:spMk id="3" creationId="{F863C2E5-4FB1-6910-79A8-6E6728406AA9}"/>
          </ac:spMkLst>
        </pc:spChg>
      </pc:sldChg>
      <pc:sldChg chg="modSp add mod">
        <pc:chgData name="Jordan Wethington" userId="987452ece6832cb9" providerId="LiveId" clId="{4D77D87C-02B7-47D8-A2C5-DE26D9F3ED96}" dt="2025-11-18T01:01:58.050" v="1727" actId="207"/>
        <pc:sldMkLst>
          <pc:docMk/>
          <pc:sldMk cId="1376670895" sldId="304"/>
        </pc:sldMkLst>
        <pc:spChg chg="mod">
          <ac:chgData name="Jordan Wethington" userId="987452ece6832cb9" providerId="LiveId" clId="{4D77D87C-02B7-47D8-A2C5-DE26D9F3ED96}" dt="2025-11-18T01:00:37.685" v="1685" actId="27636"/>
          <ac:spMkLst>
            <pc:docMk/>
            <pc:sldMk cId="1376670895" sldId="304"/>
            <ac:spMk id="2" creationId="{E38FA853-0EF7-4283-4B3C-2A0040C8D7E4}"/>
          </ac:spMkLst>
        </pc:spChg>
        <pc:spChg chg="mod">
          <ac:chgData name="Jordan Wethington" userId="987452ece6832cb9" providerId="LiveId" clId="{4D77D87C-02B7-47D8-A2C5-DE26D9F3ED96}" dt="2025-11-18T01:01:58.050" v="1727" actId="207"/>
          <ac:spMkLst>
            <pc:docMk/>
            <pc:sldMk cId="1376670895" sldId="304"/>
            <ac:spMk id="3" creationId="{EF041280-9FD8-BB74-BD05-CCBBA02ECC8E}"/>
          </ac:spMkLst>
        </pc:spChg>
      </pc:sldChg>
      <pc:sldChg chg="addSp delSp modSp add mod modClrScheme chgLayout">
        <pc:chgData name="Jordan Wethington" userId="987452ece6832cb9" providerId="LiveId" clId="{4D77D87C-02B7-47D8-A2C5-DE26D9F3ED96}" dt="2025-11-18T15:49:50.703" v="3699" actId="20577"/>
        <pc:sldMkLst>
          <pc:docMk/>
          <pc:sldMk cId="1355631727" sldId="305"/>
        </pc:sldMkLst>
        <pc:spChg chg="mod ord">
          <ac:chgData name="Jordan Wethington" userId="987452ece6832cb9" providerId="LiveId" clId="{4D77D87C-02B7-47D8-A2C5-DE26D9F3ED96}" dt="2025-11-18T01:17:26.672" v="2083" actId="404"/>
          <ac:spMkLst>
            <pc:docMk/>
            <pc:sldMk cId="1355631727" sldId="305"/>
            <ac:spMk id="2" creationId="{C1C6AFA5-608C-7BAB-45FF-9BE582E08BED}"/>
          </ac:spMkLst>
        </pc:spChg>
        <pc:spChg chg="add del mod">
          <ac:chgData name="Jordan Wethington" userId="987452ece6832cb9" providerId="LiveId" clId="{4D77D87C-02B7-47D8-A2C5-DE26D9F3ED96}" dt="2025-11-18T01:04:07.863" v="1760"/>
          <ac:spMkLst>
            <pc:docMk/>
            <pc:sldMk cId="1355631727" sldId="305"/>
            <ac:spMk id="3" creationId="{6B5AE9AD-0FEB-2E00-52FD-0E955EA14407}"/>
          </ac:spMkLst>
        </pc:spChg>
        <pc:spChg chg="add mod">
          <ac:chgData name="Jordan Wethington" userId="987452ece6832cb9" providerId="LiveId" clId="{4D77D87C-02B7-47D8-A2C5-DE26D9F3ED96}" dt="2025-11-18T15:49:50.703" v="3699" actId="20577"/>
          <ac:spMkLst>
            <pc:docMk/>
            <pc:sldMk cId="1355631727" sldId="305"/>
            <ac:spMk id="6" creationId="{69B9EFB6-17F8-658B-87CD-0F90B8DF2927}"/>
          </ac:spMkLst>
        </pc:spChg>
        <pc:graphicFrameChg chg="add mod modGraphic">
          <ac:chgData name="Jordan Wethington" userId="987452ece6832cb9" providerId="LiveId" clId="{4D77D87C-02B7-47D8-A2C5-DE26D9F3ED96}" dt="2025-11-18T01:04:05.835" v="1759"/>
          <ac:graphicFrameMkLst>
            <pc:docMk/>
            <pc:sldMk cId="1355631727" sldId="305"/>
            <ac:graphicFrameMk id="4" creationId="{99621607-F38C-BFBB-6D63-5C2C81903E1F}"/>
          </ac:graphicFrameMkLst>
        </pc:graphicFrameChg>
        <pc:graphicFrameChg chg="add mod ord modGraphic">
          <ac:chgData name="Jordan Wethington" userId="987452ece6832cb9" providerId="LiveId" clId="{4D77D87C-02B7-47D8-A2C5-DE26D9F3ED96}" dt="2025-11-18T01:17:58.971" v="2088" actId="14100"/>
          <ac:graphicFrameMkLst>
            <pc:docMk/>
            <pc:sldMk cId="1355631727" sldId="305"/>
            <ac:graphicFrameMk id="5" creationId="{B42416BB-F5C2-943C-FB5F-F83A36BA14C7}"/>
          </ac:graphicFrameMkLst>
        </pc:graphicFrameChg>
      </pc:sldChg>
      <pc:sldChg chg="modSp add mod">
        <pc:chgData name="Jordan Wethington" userId="987452ece6832cb9" providerId="LiveId" clId="{4D77D87C-02B7-47D8-A2C5-DE26D9F3ED96}" dt="2025-11-18T01:09:17.388" v="1880" actId="20577"/>
        <pc:sldMkLst>
          <pc:docMk/>
          <pc:sldMk cId="2816886225" sldId="306"/>
        </pc:sldMkLst>
        <pc:spChg chg="mod">
          <ac:chgData name="Jordan Wethington" userId="987452ece6832cb9" providerId="LiveId" clId="{4D77D87C-02B7-47D8-A2C5-DE26D9F3ED96}" dt="2025-11-18T01:07:31.381" v="1837" actId="27636"/>
          <ac:spMkLst>
            <pc:docMk/>
            <pc:sldMk cId="2816886225" sldId="306"/>
            <ac:spMk id="2" creationId="{4A97E53E-FA0E-EC39-0A10-2EDB7FBC5B9A}"/>
          </ac:spMkLst>
        </pc:spChg>
        <pc:spChg chg="mod">
          <ac:chgData name="Jordan Wethington" userId="987452ece6832cb9" providerId="LiveId" clId="{4D77D87C-02B7-47D8-A2C5-DE26D9F3ED96}" dt="2025-11-18T01:09:17.388" v="1880" actId="20577"/>
          <ac:spMkLst>
            <pc:docMk/>
            <pc:sldMk cId="2816886225" sldId="306"/>
            <ac:spMk id="3" creationId="{F0337B99-7008-790A-2421-C77756D3412C}"/>
          </ac:spMkLst>
        </pc:spChg>
      </pc:sldChg>
      <pc:sldChg chg="modSp add mod modClrScheme chgLayout">
        <pc:chgData name="Jordan Wethington" userId="987452ece6832cb9" providerId="LiveId" clId="{4D77D87C-02B7-47D8-A2C5-DE26D9F3ED96}" dt="2025-11-18T01:12:42.594" v="1960" actId="403"/>
        <pc:sldMkLst>
          <pc:docMk/>
          <pc:sldMk cId="3898810923" sldId="307"/>
        </pc:sldMkLst>
        <pc:spChg chg="mod ord">
          <ac:chgData name="Jordan Wethington" userId="987452ece6832cb9" providerId="LiveId" clId="{4D77D87C-02B7-47D8-A2C5-DE26D9F3ED96}" dt="2025-11-18T01:09:41.954" v="1885" actId="14100"/>
          <ac:spMkLst>
            <pc:docMk/>
            <pc:sldMk cId="3898810923" sldId="307"/>
            <ac:spMk id="2" creationId="{D7F90E69-356C-3AAF-9634-6048101568AE}"/>
          </ac:spMkLst>
        </pc:spChg>
        <pc:spChg chg="mod ord">
          <ac:chgData name="Jordan Wethington" userId="987452ece6832cb9" providerId="LiveId" clId="{4D77D87C-02B7-47D8-A2C5-DE26D9F3ED96}" dt="2025-11-18T01:12:42.594" v="1960" actId="403"/>
          <ac:spMkLst>
            <pc:docMk/>
            <pc:sldMk cId="3898810923" sldId="307"/>
            <ac:spMk id="3" creationId="{C55A6466-A47C-F212-6737-0C1A4DB1C962}"/>
          </ac:spMkLst>
        </pc:spChg>
      </pc:sldChg>
      <pc:sldChg chg="modSp add mod">
        <pc:chgData name="Jordan Wethington" userId="987452ece6832cb9" providerId="LiveId" clId="{4D77D87C-02B7-47D8-A2C5-DE26D9F3ED96}" dt="2025-11-18T01:13:59.700" v="1984" actId="255"/>
        <pc:sldMkLst>
          <pc:docMk/>
          <pc:sldMk cId="3219196627" sldId="308"/>
        </pc:sldMkLst>
        <pc:spChg chg="mod">
          <ac:chgData name="Jordan Wethington" userId="987452ece6832cb9" providerId="LiveId" clId="{4D77D87C-02B7-47D8-A2C5-DE26D9F3ED96}" dt="2025-11-18T01:13:59.700" v="1984" actId="255"/>
          <ac:spMkLst>
            <pc:docMk/>
            <pc:sldMk cId="3219196627" sldId="308"/>
            <ac:spMk id="3" creationId="{8F6AF3FD-1487-FFDC-DFE6-ECBD9BA44F71}"/>
          </ac:spMkLst>
        </pc:spChg>
      </pc:sldChg>
      <pc:sldChg chg="modSp add mod">
        <pc:chgData name="Jordan Wethington" userId="987452ece6832cb9" providerId="LiveId" clId="{4D77D87C-02B7-47D8-A2C5-DE26D9F3ED96}" dt="2025-11-18T01:15:39.942" v="2019" actId="404"/>
        <pc:sldMkLst>
          <pc:docMk/>
          <pc:sldMk cId="2801635761" sldId="309"/>
        </pc:sldMkLst>
        <pc:spChg chg="mod">
          <ac:chgData name="Jordan Wethington" userId="987452ece6832cb9" providerId="LiveId" clId="{4D77D87C-02B7-47D8-A2C5-DE26D9F3ED96}" dt="2025-11-18T01:15:39.942" v="2019" actId="404"/>
          <ac:spMkLst>
            <pc:docMk/>
            <pc:sldMk cId="2801635761" sldId="309"/>
            <ac:spMk id="3" creationId="{98E6C74A-36F0-5473-A888-749B25871698}"/>
          </ac:spMkLst>
        </pc:spChg>
      </pc:sldChg>
      <pc:sldChg chg="modSp add mod">
        <pc:chgData name="Jordan Wethington" userId="987452ece6832cb9" providerId="LiveId" clId="{4D77D87C-02B7-47D8-A2C5-DE26D9F3ED96}" dt="2025-11-18T01:17:00.772" v="2059" actId="403"/>
        <pc:sldMkLst>
          <pc:docMk/>
          <pc:sldMk cId="814728547" sldId="310"/>
        </pc:sldMkLst>
        <pc:spChg chg="mod">
          <ac:chgData name="Jordan Wethington" userId="987452ece6832cb9" providerId="LiveId" clId="{4D77D87C-02B7-47D8-A2C5-DE26D9F3ED96}" dt="2025-11-18T01:17:00.772" v="2059" actId="403"/>
          <ac:spMkLst>
            <pc:docMk/>
            <pc:sldMk cId="814728547" sldId="310"/>
            <ac:spMk id="3" creationId="{23602D62-D244-ACB8-E73F-174A8D51D467}"/>
          </ac:spMkLst>
        </pc:spChg>
      </pc:sldChg>
      <pc:sldChg chg="modSp add del mod">
        <pc:chgData name="Jordan Wethington" userId="987452ece6832cb9" providerId="LiveId" clId="{4D77D87C-02B7-47D8-A2C5-DE26D9F3ED96}" dt="2025-11-18T01:19:45.675" v="2113" actId="47"/>
        <pc:sldMkLst>
          <pc:docMk/>
          <pc:sldMk cId="303929505" sldId="311"/>
        </pc:sldMkLst>
        <pc:spChg chg="mod">
          <ac:chgData name="Jordan Wethington" userId="987452ece6832cb9" providerId="LiveId" clId="{4D77D87C-02B7-47D8-A2C5-DE26D9F3ED96}" dt="2025-11-18T01:17:34.005" v="2085" actId="20577"/>
          <ac:spMkLst>
            <pc:docMk/>
            <pc:sldMk cId="303929505" sldId="311"/>
            <ac:spMk id="3" creationId="{7C23C062-F42E-C8A0-C069-7ABD51FC627A}"/>
          </ac:spMkLst>
        </pc:spChg>
      </pc:sldChg>
      <pc:sldChg chg="modSp add mod">
        <pc:chgData name="Jordan Wethington" userId="987452ece6832cb9" providerId="LiveId" clId="{4D77D87C-02B7-47D8-A2C5-DE26D9F3ED96}" dt="2025-11-18T01:23:04.348" v="2154" actId="20577"/>
        <pc:sldMkLst>
          <pc:docMk/>
          <pc:sldMk cId="781172745" sldId="311"/>
        </pc:sldMkLst>
        <pc:spChg chg="mod">
          <ac:chgData name="Jordan Wethington" userId="987452ece6832cb9" providerId="LiveId" clId="{4D77D87C-02B7-47D8-A2C5-DE26D9F3ED96}" dt="2025-11-18T01:20:24.438" v="2131" actId="20577"/>
          <ac:spMkLst>
            <pc:docMk/>
            <pc:sldMk cId="781172745" sldId="311"/>
            <ac:spMk id="2" creationId="{DFB89530-4027-2C8A-12DB-34D9C844F439}"/>
          </ac:spMkLst>
        </pc:spChg>
        <pc:spChg chg="mod">
          <ac:chgData name="Jordan Wethington" userId="987452ece6832cb9" providerId="LiveId" clId="{4D77D87C-02B7-47D8-A2C5-DE26D9F3ED96}" dt="2025-11-18T01:23:04.348" v="2154" actId="20577"/>
          <ac:spMkLst>
            <pc:docMk/>
            <pc:sldMk cId="781172745" sldId="311"/>
            <ac:spMk id="3" creationId="{B168BE84-E2C2-A0BC-66B8-8E4A8287EBA0}"/>
          </ac:spMkLst>
        </pc:spChg>
      </pc:sldChg>
      <pc:sldChg chg="modSp add mod modClrScheme chgLayout">
        <pc:chgData name="Jordan Wethington" userId="987452ece6832cb9" providerId="LiveId" clId="{4D77D87C-02B7-47D8-A2C5-DE26D9F3ED96}" dt="2025-11-18T01:30:04.148" v="2437" actId="115"/>
        <pc:sldMkLst>
          <pc:docMk/>
          <pc:sldMk cId="3622761834" sldId="312"/>
        </pc:sldMkLst>
        <pc:spChg chg="mod ord">
          <ac:chgData name="Jordan Wethington" userId="987452ece6832cb9" providerId="LiveId" clId="{4D77D87C-02B7-47D8-A2C5-DE26D9F3ED96}" dt="2025-11-18T01:27:33.387" v="2302" actId="1076"/>
          <ac:spMkLst>
            <pc:docMk/>
            <pc:sldMk cId="3622761834" sldId="312"/>
            <ac:spMk id="2" creationId="{66A96AE7-62BB-A7D5-824B-30FBF831FEA6}"/>
          </ac:spMkLst>
        </pc:spChg>
        <pc:spChg chg="mod ord">
          <ac:chgData name="Jordan Wethington" userId="987452ece6832cb9" providerId="LiveId" clId="{4D77D87C-02B7-47D8-A2C5-DE26D9F3ED96}" dt="2025-11-18T01:30:04.148" v="2437" actId="115"/>
          <ac:spMkLst>
            <pc:docMk/>
            <pc:sldMk cId="3622761834" sldId="312"/>
            <ac:spMk id="3" creationId="{6CFD2025-D15B-F393-F184-B517F95D5964}"/>
          </ac:spMkLst>
        </pc:spChg>
      </pc:sldChg>
      <pc:sldChg chg="modSp add mod">
        <pc:chgData name="Jordan Wethington" userId="987452ece6832cb9" providerId="LiveId" clId="{4D77D87C-02B7-47D8-A2C5-DE26D9F3ED96}" dt="2025-11-18T01:31:24.068" v="2470" actId="27636"/>
        <pc:sldMkLst>
          <pc:docMk/>
          <pc:sldMk cId="4049714557" sldId="313"/>
        </pc:sldMkLst>
        <pc:spChg chg="mod">
          <ac:chgData name="Jordan Wethington" userId="987452ece6832cb9" providerId="LiveId" clId="{4D77D87C-02B7-47D8-A2C5-DE26D9F3ED96}" dt="2025-11-18T01:31:24.068" v="2470" actId="27636"/>
          <ac:spMkLst>
            <pc:docMk/>
            <pc:sldMk cId="4049714557" sldId="313"/>
            <ac:spMk id="3" creationId="{581D4E47-BA68-D93E-7942-D74E541DA475}"/>
          </ac:spMkLst>
        </pc:spChg>
      </pc:sldChg>
      <pc:sldChg chg="modSp add mod">
        <pc:chgData name="Jordan Wethington" userId="987452ece6832cb9" providerId="LiveId" clId="{4D77D87C-02B7-47D8-A2C5-DE26D9F3ED96}" dt="2025-11-18T01:32:45.395" v="2492" actId="113"/>
        <pc:sldMkLst>
          <pc:docMk/>
          <pc:sldMk cId="2425896547" sldId="314"/>
        </pc:sldMkLst>
        <pc:spChg chg="mod">
          <ac:chgData name="Jordan Wethington" userId="987452ece6832cb9" providerId="LiveId" clId="{4D77D87C-02B7-47D8-A2C5-DE26D9F3ED96}" dt="2025-11-18T01:32:11.775" v="2478" actId="20577"/>
          <ac:spMkLst>
            <pc:docMk/>
            <pc:sldMk cId="2425896547" sldId="314"/>
            <ac:spMk id="2" creationId="{8E76B211-F319-3032-7532-C4FC6147FF2D}"/>
          </ac:spMkLst>
        </pc:spChg>
        <pc:spChg chg="mod">
          <ac:chgData name="Jordan Wethington" userId="987452ece6832cb9" providerId="LiveId" clId="{4D77D87C-02B7-47D8-A2C5-DE26D9F3ED96}" dt="2025-11-18T01:32:45.395" v="2492" actId="113"/>
          <ac:spMkLst>
            <pc:docMk/>
            <pc:sldMk cId="2425896547" sldId="314"/>
            <ac:spMk id="3" creationId="{566B75CB-C065-BE7B-F800-6931FCEDE4AA}"/>
          </ac:spMkLst>
        </pc:spChg>
      </pc:sldChg>
      <pc:sldChg chg="modSp add mod">
        <pc:chgData name="Jordan Wethington" userId="987452ece6832cb9" providerId="LiveId" clId="{4D77D87C-02B7-47D8-A2C5-DE26D9F3ED96}" dt="2025-11-18T01:33:42.754" v="2522" actId="115"/>
        <pc:sldMkLst>
          <pc:docMk/>
          <pc:sldMk cId="2856477121" sldId="315"/>
        </pc:sldMkLst>
        <pc:spChg chg="mod">
          <ac:chgData name="Jordan Wethington" userId="987452ece6832cb9" providerId="LiveId" clId="{4D77D87C-02B7-47D8-A2C5-DE26D9F3ED96}" dt="2025-11-18T01:33:42.754" v="2522" actId="115"/>
          <ac:spMkLst>
            <pc:docMk/>
            <pc:sldMk cId="2856477121" sldId="315"/>
            <ac:spMk id="3" creationId="{B9991E92-83C7-E3E2-0961-37AF3F901ECC}"/>
          </ac:spMkLst>
        </pc:spChg>
      </pc:sldChg>
      <pc:sldChg chg="modSp add mod">
        <pc:chgData name="Jordan Wethington" userId="987452ece6832cb9" providerId="LiveId" clId="{4D77D87C-02B7-47D8-A2C5-DE26D9F3ED96}" dt="2025-11-18T01:34:35.241" v="2543" actId="20577"/>
        <pc:sldMkLst>
          <pc:docMk/>
          <pc:sldMk cId="3129996763" sldId="316"/>
        </pc:sldMkLst>
        <pc:spChg chg="mod">
          <ac:chgData name="Jordan Wethington" userId="987452ece6832cb9" providerId="LiveId" clId="{4D77D87C-02B7-47D8-A2C5-DE26D9F3ED96}" dt="2025-11-18T01:34:35.241" v="2543" actId="20577"/>
          <ac:spMkLst>
            <pc:docMk/>
            <pc:sldMk cId="3129996763" sldId="316"/>
            <ac:spMk id="3" creationId="{95323BE9-DF93-EA74-9C86-C070B2147ED6}"/>
          </ac:spMkLst>
        </pc:spChg>
      </pc:sldChg>
      <pc:sldChg chg="modSp add mod">
        <pc:chgData name="Jordan Wethington" userId="987452ece6832cb9" providerId="LiveId" clId="{4D77D87C-02B7-47D8-A2C5-DE26D9F3ED96}" dt="2025-11-18T01:35:09.031" v="2554" actId="20577"/>
        <pc:sldMkLst>
          <pc:docMk/>
          <pc:sldMk cId="2620886792" sldId="317"/>
        </pc:sldMkLst>
        <pc:spChg chg="mod">
          <ac:chgData name="Jordan Wethington" userId="987452ece6832cb9" providerId="LiveId" clId="{4D77D87C-02B7-47D8-A2C5-DE26D9F3ED96}" dt="2025-11-18T01:35:09.031" v="2554" actId="20577"/>
          <ac:spMkLst>
            <pc:docMk/>
            <pc:sldMk cId="2620886792" sldId="317"/>
            <ac:spMk id="3" creationId="{FFA64398-A951-F706-2461-208D907801DC}"/>
          </ac:spMkLst>
        </pc:spChg>
      </pc:sldChg>
      <pc:sldChg chg="modSp add mod">
        <pc:chgData name="Jordan Wethington" userId="987452ece6832cb9" providerId="LiveId" clId="{4D77D87C-02B7-47D8-A2C5-DE26D9F3ED96}" dt="2025-11-18T01:36:01.140" v="2580" actId="113"/>
        <pc:sldMkLst>
          <pc:docMk/>
          <pc:sldMk cId="606574134" sldId="318"/>
        </pc:sldMkLst>
        <pc:spChg chg="mod">
          <ac:chgData name="Jordan Wethington" userId="987452ece6832cb9" providerId="LiveId" clId="{4D77D87C-02B7-47D8-A2C5-DE26D9F3ED96}" dt="2025-11-18T01:36:01.140" v="2580" actId="113"/>
          <ac:spMkLst>
            <pc:docMk/>
            <pc:sldMk cId="606574134" sldId="318"/>
            <ac:spMk id="3" creationId="{C4E01D40-E298-1669-3E8E-7A23B83079D2}"/>
          </ac:spMkLst>
        </pc:spChg>
      </pc:sldChg>
      <pc:sldChg chg="addSp delSp modSp new mod modClrScheme chgLayout">
        <pc:chgData name="Jordan Wethington" userId="987452ece6832cb9" providerId="LiveId" clId="{4D77D87C-02B7-47D8-A2C5-DE26D9F3ED96}" dt="2025-11-18T02:14:09.160" v="3695" actId="113"/>
        <pc:sldMkLst>
          <pc:docMk/>
          <pc:sldMk cId="3941458896" sldId="319"/>
        </pc:sldMkLst>
        <pc:spChg chg="del mod ord">
          <ac:chgData name="Jordan Wethington" userId="987452ece6832cb9" providerId="LiveId" clId="{4D77D87C-02B7-47D8-A2C5-DE26D9F3ED96}" dt="2025-11-18T01:38:05.077" v="2774" actId="700"/>
          <ac:spMkLst>
            <pc:docMk/>
            <pc:sldMk cId="3941458896" sldId="319"/>
            <ac:spMk id="2" creationId="{43B83786-1671-FAB8-6430-B2D192F1FBDF}"/>
          </ac:spMkLst>
        </pc:spChg>
        <pc:spChg chg="del mod ord">
          <ac:chgData name="Jordan Wethington" userId="987452ece6832cb9" providerId="LiveId" clId="{4D77D87C-02B7-47D8-A2C5-DE26D9F3ED96}" dt="2025-11-18T01:38:05.077" v="2774" actId="700"/>
          <ac:spMkLst>
            <pc:docMk/>
            <pc:sldMk cId="3941458896" sldId="319"/>
            <ac:spMk id="3" creationId="{E58CE6D4-C838-46D8-8053-5356081696F6}"/>
          </ac:spMkLst>
        </pc:spChg>
        <pc:spChg chg="add mod ord">
          <ac:chgData name="Jordan Wethington" userId="987452ece6832cb9" providerId="LiveId" clId="{4D77D87C-02B7-47D8-A2C5-DE26D9F3ED96}" dt="2025-11-18T01:38:14.852" v="2792" actId="20577"/>
          <ac:spMkLst>
            <pc:docMk/>
            <pc:sldMk cId="3941458896" sldId="319"/>
            <ac:spMk id="4" creationId="{0ADD5280-77FB-E00E-BF35-B6B2AF5A1F15}"/>
          </ac:spMkLst>
        </pc:spChg>
        <pc:spChg chg="add mod ord">
          <ac:chgData name="Jordan Wethington" userId="987452ece6832cb9" providerId="LiveId" clId="{4D77D87C-02B7-47D8-A2C5-DE26D9F3ED96}" dt="2025-11-18T02:14:09.160" v="3695" actId="113"/>
          <ac:spMkLst>
            <pc:docMk/>
            <pc:sldMk cId="3941458896" sldId="319"/>
            <ac:spMk id="5" creationId="{ECADDB89-5609-5373-A262-12EEFE665A71}"/>
          </ac:spMkLst>
        </pc:spChg>
      </pc:sldChg>
      <pc:sldChg chg="modSp add mod">
        <pc:chgData name="Jordan Wethington" userId="987452ece6832cb9" providerId="LiveId" clId="{4D77D87C-02B7-47D8-A2C5-DE26D9F3ED96}" dt="2025-11-18T01:49:57.239" v="3185" actId="1076"/>
        <pc:sldMkLst>
          <pc:docMk/>
          <pc:sldMk cId="2675152566" sldId="320"/>
        </pc:sldMkLst>
        <pc:spChg chg="mod">
          <ac:chgData name="Jordan Wethington" userId="987452ece6832cb9" providerId="LiveId" clId="{4D77D87C-02B7-47D8-A2C5-DE26D9F3ED96}" dt="2025-11-18T01:49:57.239" v="3185" actId="1076"/>
          <ac:spMkLst>
            <pc:docMk/>
            <pc:sldMk cId="2675152566" sldId="320"/>
            <ac:spMk id="2" creationId="{BD88AB40-BACD-3880-C1A3-ED5A1D385E38}"/>
          </ac:spMkLst>
        </pc:spChg>
        <pc:spChg chg="mod">
          <ac:chgData name="Jordan Wethington" userId="987452ece6832cb9" providerId="LiveId" clId="{4D77D87C-02B7-47D8-A2C5-DE26D9F3ED96}" dt="2025-11-18T01:49:54.760" v="3184" actId="1076"/>
          <ac:spMkLst>
            <pc:docMk/>
            <pc:sldMk cId="2675152566" sldId="320"/>
            <ac:spMk id="3" creationId="{8E14B44D-8160-2440-4A9F-E39BA6F13D2E}"/>
          </ac:spMkLst>
        </pc:spChg>
      </pc:sldChg>
      <pc:sldChg chg="modSp add mod">
        <pc:chgData name="Jordan Wethington" userId="987452ece6832cb9" providerId="LiveId" clId="{4D77D87C-02B7-47D8-A2C5-DE26D9F3ED96}" dt="2025-11-18T01:50:28.566" v="3195" actId="20577"/>
        <pc:sldMkLst>
          <pc:docMk/>
          <pc:sldMk cId="2146251055" sldId="321"/>
        </pc:sldMkLst>
        <pc:spChg chg="mod">
          <ac:chgData name="Jordan Wethington" userId="987452ece6832cb9" providerId="LiveId" clId="{4D77D87C-02B7-47D8-A2C5-DE26D9F3ED96}" dt="2025-11-18T01:49:22.677" v="3175" actId="20577"/>
          <ac:spMkLst>
            <pc:docMk/>
            <pc:sldMk cId="2146251055" sldId="321"/>
            <ac:spMk id="2" creationId="{3E5DFFE2-E220-EE2B-3A67-A4922AF42A9B}"/>
          </ac:spMkLst>
        </pc:spChg>
        <pc:spChg chg="mod">
          <ac:chgData name="Jordan Wethington" userId="987452ece6832cb9" providerId="LiveId" clId="{4D77D87C-02B7-47D8-A2C5-DE26D9F3ED96}" dt="2025-11-18T01:50:28.566" v="3195" actId="20577"/>
          <ac:spMkLst>
            <pc:docMk/>
            <pc:sldMk cId="2146251055" sldId="321"/>
            <ac:spMk id="3" creationId="{FDC9D9C4-BA38-DDB1-2422-0A1501C7B4DF}"/>
          </ac:spMkLst>
        </pc:spChg>
      </pc:sldChg>
      <pc:sldChg chg="modSp add mod">
        <pc:chgData name="Jordan Wethington" userId="987452ece6832cb9" providerId="LiveId" clId="{4D77D87C-02B7-47D8-A2C5-DE26D9F3ED96}" dt="2025-11-18T01:50:04.896" v="3186" actId="1076"/>
        <pc:sldMkLst>
          <pc:docMk/>
          <pc:sldMk cId="1472808133" sldId="322"/>
        </pc:sldMkLst>
        <pc:spChg chg="mod">
          <ac:chgData name="Jordan Wethington" userId="987452ece6832cb9" providerId="LiveId" clId="{4D77D87C-02B7-47D8-A2C5-DE26D9F3ED96}" dt="2025-11-18T01:50:04.896" v="3186" actId="1076"/>
          <ac:spMkLst>
            <pc:docMk/>
            <pc:sldMk cId="1472808133" sldId="322"/>
            <ac:spMk id="2" creationId="{F8FAC8F9-4E4A-A8A1-832A-4461DC548064}"/>
          </ac:spMkLst>
        </pc:spChg>
        <pc:spChg chg="mod">
          <ac:chgData name="Jordan Wethington" userId="987452ece6832cb9" providerId="LiveId" clId="{4D77D87C-02B7-47D8-A2C5-DE26D9F3ED96}" dt="2025-11-18T01:47:53.566" v="3152" actId="20577"/>
          <ac:spMkLst>
            <pc:docMk/>
            <pc:sldMk cId="1472808133" sldId="322"/>
            <ac:spMk id="3" creationId="{25AD68CB-000E-394F-B6F3-6B454DF7773F}"/>
          </ac:spMkLst>
        </pc:spChg>
      </pc:sldChg>
      <pc:sldChg chg="modSp add mod">
        <pc:chgData name="Jordan Wethington" userId="987452ece6832cb9" providerId="LiveId" clId="{4D77D87C-02B7-47D8-A2C5-DE26D9F3ED96}" dt="2025-11-18T01:58:07.628" v="3486" actId="20577"/>
        <pc:sldMkLst>
          <pc:docMk/>
          <pc:sldMk cId="2847765638" sldId="323"/>
        </pc:sldMkLst>
        <pc:spChg chg="mod">
          <ac:chgData name="Jordan Wethington" userId="987452ece6832cb9" providerId="LiveId" clId="{4D77D87C-02B7-47D8-A2C5-DE26D9F3ED96}" dt="2025-11-18T01:58:07.628" v="3486" actId="20577"/>
          <ac:spMkLst>
            <pc:docMk/>
            <pc:sldMk cId="2847765638" sldId="323"/>
            <ac:spMk id="2" creationId="{CCB00C2C-D599-E21A-A57F-AFE0494328D2}"/>
          </ac:spMkLst>
        </pc:spChg>
        <pc:spChg chg="mod">
          <ac:chgData name="Jordan Wethington" userId="987452ece6832cb9" providerId="LiveId" clId="{4D77D87C-02B7-47D8-A2C5-DE26D9F3ED96}" dt="2025-11-18T01:57:51.592" v="3482" actId="33524"/>
          <ac:spMkLst>
            <pc:docMk/>
            <pc:sldMk cId="2847765638" sldId="323"/>
            <ac:spMk id="3" creationId="{86DF07A2-C371-F741-8DF4-47BB5DAFF51E}"/>
          </ac:spMkLst>
        </pc:spChg>
      </pc:sldChg>
      <pc:sldChg chg="modSp add mod">
        <pc:chgData name="Jordan Wethington" userId="987452ece6832cb9" providerId="LiveId" clId="{4D77D87C-02B7-47D8-A2C5-DE26D9F3ED96}" dt="2025-11-18T01:54:08.890" v="3417" actId="207"/>
        <pc:sldMkLst>
          <pc:docMk/>
          <pc:sldMk cId="1975249844" sldId="324"/>
        </pc:sldMkLst>
        <pc:spChg chg="mod">
          <ac:chgData name="Jordan Wethington" userId="987452ece6832cb9" providerId="LiveId" clId="{4D77D87C-02B7-47D8-A2C5-DE26D9F3ED96}" dt="2025-11-18T01:50:53.488" v="3232" actId="20577"/>
          <ac:spMkLst>
            <pc:docMk/>
            <pc:sldMk cId="1975249844" sldId="324"/>
            <ac:spMk id="2" creationId="{0328F489-2630-3C0F-97E9-6FFECD7B8D1A}"/>
          </ac:spMkLst>
        </pc:spChg>
        <pc:spChg chg="mod">
          <ac:chgData name="Jordan Wethington" userId="987452ece6832cb9" providerId="LiveId" clId="{4D77D87C-02B7-47D8-A2C5-DE26D9F3ED96}" dt="2025-11-18T01:54:08.890" v="3417" actId="207"/>
          <ac:spMkLst>
            <pc:docMk/>
            <pc:sldMk cId="1975249844" sldId="324"/>
            <ac:spMk id="3" creationId="{E4299FEC-6506-03C8-B0A3-FB55039BC273}"/>
          </ac:spMkLst>
        </pc:spChg>
      </pc:sldChg>
      <pc:sldChg chg="modSp add mod">
        <pc:chgData name="Jordan Wethington" userId="987452ece6832cb9" providerId="LiveId" clId="{4D77D87C-02B7-47D8-A2C5-DE26D9F3ED96}" dt="2025-11-18T01:54:36.776" v="3429" actId="20577"/>
        <pc:sldMkLst>
          <pc:docMk/>
          <pc:sldMk cId="434629538" sldId="325"/>
        </pc:sldMkLst>
        <pc:spChg chg="mod">
          <ac:chgData name="Jordan Wethington" userId="987452ece6832cb9" providerId="LiveId" clId="{4D77D87C-02B7-47D8-A2C5-DE26D9F3ED96}" dt="2025-11-18T01:54:36.776" v="3429" actId="20577"/>
          <ac:spMkLst>
            <pc:docMk/>
            <pc:sldMk cId="434629538" sldId="325"/>
            <ac:spMk id="3" creationId="{83C1D258-0285-4507-67CA-AECB3C9CEEFF}"/>
          </ac:spMkLst>
        </pc:spChg>
      </pc:sldChg>
      <pc:sldChg chg="modSp add mod">
        <pc:chgData name="Jordan Wethington" userId="987452ece6832cb9" providerId="LiveId" clId="{4D77D87C-02B7-47D8-A2C5-DE26D9F3ED96}" dt="2025-11-18T01:55:46.174" v="3468" actId="207"/>
        <pc:sldMkLst>
          <pc:docMk/>
          <pc:sldMk cId="2068450327" sldId="326"/>
        </pc:sldMkLst>
        <pc:spChg chg="mod">
          <ac:chgData name="Jordan Wethington" userId="987452ece6832cb9" providerId="LiveId" clId="{4D77D87C-02B7-47D8-A2C5-DE26D9F3ED96}" dt="2025-11-18T01:55:11.111" v="3450" actId="20577"/>
          <ac:spMkLst>
            <pc:docMk/>
            <pc:sldMk cId="2068450327" sldId="326"/>
            <ac:spMk id="2" creationId="{A187CAD4-F716-52AB-C404-B48E236B96D1}"/>
          </ac:spMkLst>
        </pc:spChg>
        <pc:spChg chg="mod">
          <ac:chgData name="Jordan Wethington" userId="987452ece6832cb9" providerId="LiveId" clId="{4D77D87C-02B7-47D8-A2C5-DE26D9F3ED96}" dt="2025-11-18T01:55:46.174" v="3468" actId="207"/>
          <ac:spMkLst>
            <pc:docMk/>
            <pc:sldMk cId="2068450327" sldId="326"/>
            <ac:spMk id="3" creationId="{135D60C7-E5AE-7EF6-301A-0CAF2CB55531}"/>
          </ac:spMkLst>
        </pc:spChg>
      </pc:sldChg>
      <pc:sldChg chg="addSp delSp modSp add del mod">
        <pc:chgData name="Jordan Wethington" userId="987452ece6832cb9" providerId="LiveId" clId="{4D77D87C-02B7-47D8-A2C5-DE26D9F3ED96}" dt="2025-11-18T02:04:07.142" v="3575" actId="1076"/>
        <pc:sldMkLst>
          <pc:docMk/>
          <pc:sldMk cId="2816816481" sldId="327"/>
        </pc:sldMkLst>
        <pc:spChg chg="mod">
          <ac:chgData name="Jordan Wethington" userId="987452ece6832cb9" providerId="LiveId" clId="{4D77D87C-02B7-47D8-A2C5-DE26D9F3ED96}" dt="2025-11-18T02:00:27.800" v="3532" actId="20577"/>
          <ac:spMkLst>
            <pc:docMk/>
            <pc:sldMk cId="2816816481" sldId="327"/>
            <ac:spMk id="2" creationId="{B1B12C47-A869-B101-93B8-C8346D2F4BF5}"/>
          </ac:spMkLst>
        </pc:spChg>
        <pc:spChg chg="del mod">
          <ac:chgData name="Jordan Wethington" userId="987452ece6832cb9" providerId="LiveId" clId="{4D77D87C-02B7-47D8-A2C5-DE26D9F3ED96}" dt="2025-11-18T02:03:58.434" v="3572" actId="478"/>
          <ac:spMkLst>
            <pc:docMk/>
            <pc:sldMk cId="2816816481" sldId="327"/>
            <ac:spMk id="3" creationId="{C210C4EC-2917-C60A-B079-8C0A8A4C0800}"/>
          </ac:spMkLst>
        </pc:spChg>
        <pc:picChg chg="add mod">
          <ac:chgData name="Jordan Wethington" userId="987452ece6832cb9" providerId="LiveId" clId="{4D77D87C-02B7-47D8-A2C5-DE26D9F3ED96}" dt="2025-11-18T02:04:07.142" v="3575" actId="1076"/>
          <ac:picMkLst>
            <pc:docMk/>
            <pc:sldMk cId="2816816481" sldId="327"/>
            <ac:picMk id="4" creationId="{EF7EC3A9-4C93-8450-4CB4-799820472806}"/>
          </ac:picMkLst>
        </pc:picChg>
      </pc:sldChg>
      <pc:sldChg chg="modSp add mod">
        <pc:chgData name="Jordan Wethington" userId="987452ece6832cb9" providerId="LiveId" clId="{4D77D87C-02B7-47D8-A2C5-DE26D9F3ED96}" dt="2025-11-18T02:02:05.895" v="3567" actId="20577"/>
        <pc:sldMkLst>
          <pc:docMk/>
          <pc:sldMk cId="2225453428" sldId="328"/>
        </pc:sldMkLst>
        <pc:spChg chg="mod">
          <ac:chgData name="Jordan Wethington" userId="987452ece6832cb9" providerId="LiveId" clId="{4D77D87C-02B7-47D8-A2C5-DE26D9F3ED96}" dt="2025-11-18T02:02:05.895" v="3567" actId="20577"/>
          <ac:spMkLst>
            <pc:docMk/>
            <pc:sldMk cId="2225453428" sldId="328"/>
            <ac:spMk id="3" creationId="{8974A7B6-090A-5653-9C74-787A920FD478}"/>
          </ac:spMkLst>
        </pc:spChg>
      </pc:sldChg>
      <pc:sldChg chg="add">
        <pc:chgData name="Jordan Wethington" userId="987452ece6832cb9" providerId="LiveId" clId="{4D77D87C-02B7-47D8-A2C5-DE26D9F3ED96}" dt="2025-11-18T02:03:49.894" v="3570" actId="2890"/>
        <pc:sldMkLst>
          <pc:docMk/>
          <pc:sldMk cId="3328829083" sldId="329"/>
        </pc:sldMkLst>
      </pc:sldChg>
      <pc:sldChg chg="modSp add mod">
        <pc:chgData name="Jordan Wethington" userId="987452ece6832cb9" providerId="LiveId" clId="{4D77D87C-02B7-47D8-A2C5-DE26D9F3ED96}" dt="2025-11-18T02:06:12.513" v="3605" actId="255"/>
        <pc:sldMkLst>
          <pc:docMk/>
          <pc:sldMk cId="867559725" sldId="330"/>
        </pc:sldMkLst>
        <pc:spChg chg="mod">
          <ac:chgData name="Jordan Wethington" userId="987452ece6832cb9" providerId="LiveId" clId="{4D77D87C-02B7-47D8-A2C5-DE26D9F3ED96}" dt="2025-11-18T02:06:12.513" v="3605" actId="255"/>
          <ac:spMkLst>
            <pc:docMk/>
            <pc:sldMk cId="867559725" sldId="330"/>
            <ac:spMk id="3" creationId="{4C951B61-D1C9-2F59-C5A8-B23C93D32EFD}"/>
          </ac:spMkLst>
        </pc:spChg>
      </pc:sldChg>
      <pc:sldChg chg="addSp delSp modSp add mod">
        <pc:chgData name="Jordan Wethington" userId="987452ece6832cb9" providerId="LiveId" clId="{4D77D87C-02B7-47D8-A2C5-DE26D9F3ED96}" dt="2025-11-18T02:09:02.285" v="3643" actId="207"/>
        <pc:sldMkLst>
          <pc:docMk/>
          <pc:sldMk cId="3996360887" sldId="331"/>
        </pc:sldMkLst>
        <pc:spChg chg="mod">
          <ac:chgData name="Jordan Wethington" userId="987452ece6832cb9" providerId="LiveId" clId="{4D77D87C-02B7-47D8-A2C5-DE26D9F3ED96}" dt="2025-11-18T02:09:02.285" v="3643" actId="207"/>
          <ac:spMkLst>
            <pc:docMk/>
            <pc:sldMk cId="3996360887" sldId="331"/>
            <ac:spMk id="3" creationId="{F077158A-0C2B-0D85-7255-441552031139}"/>
          </ac:spMkLst>
        </pc:spChg>
        <pc:picChg chg="add del mod">
          <ac:chgData name="Jordan Wethington" userId="987452ece6832cb9" providerId="LiveId" clId="{4D77D87C-02B7-47D8-A2C5-DE26D9F3ED96}" dt="2025-11-18T02:07:58.278" v="3617" actId="478"/>
          <ac:picMkLst>
            <pc:docMk/>
            <pc:sldMk cId="3996360887" sldId="331"/>
            <ac:picMk id="4" creationId="{C1479303-7152-D8FD-F870-2E8BC50E06D4}"/>
          </ac:picMkLst>
        </pc:picChg>
        <pc:picChg chg="add mod">
          <ac:chgData name="Jordan Wethington" userId="987452ece6832cb9" providerId="LiveId" clId="{4D77D87C-02B7-47D8-A2C5-DE26D9F3ED96}" dt="2025-11-18T02:08:08.936" v="3624" actId="1076"/>
          <ac:picMkLst>
            <pc:docMk/>
            <pc:sldMk cId="3996360887" sldId="331"/>
            <ac:picMk id="6" creationId="{DB8F857A-900C-8D85-8906-17D42F7A65DC}"/>
          </ac:picMkLst>
        </pc:picChg>
      </pc:sldChg>
      <pc:sldChg chg="addSp modSp add mod ord">
        <pc:chgData name="Jordan Wethington" userId="987452ece6832cb9" providerId="LiveId" clId="{4D77D87C-02B7-47D8-A2C5-DE26D9F3ED96}" dt="2025-11-18T02:12:17.139" v="3694" actId="14100"/>
        <pc:sldMkLst>
          <pc:docMk/>
          <pc:sldMk cId="1508062491" sldId="332"/>
        </pc:sldMkLst>
        <pc:spChg chg="mod">
          <ac:chgData name="Jordan Wethington" userId="987452ece6832cb9" providerId="LiveId" clId="{4D77D87C-02B7-47D8-A2C5-DE26D9F3ED96}" dt="2025-11-18T02:12:05.052" v="3688" actId="404"/>
          <ac:spMkLst>
            <pc:docMk/>
            <pc:sldMk cId="1508062491" sldId="332"/>
            <ac:spMk id="3" creationId="{CF9A57B0-71EC-3B1B-4C3A-C22CC0C90DBF}"/>
          </ac:spMkLst>
        </pc:spChg>
        <pc:picChg chg="add mod">
          <ac:chgData name="Jordan Wethington" userId="987452ece6832cb9" providerId="LiveId" clId="{4D77D87C-02B7-47D8-A2C5-DE26D9F3ED96}" dt="2025-11-18T02:12:17.139" v="3694" actId="14100"/>
          <ac:picMkLst>
            <pc:docMk/>
            <pc:sldMk cId="1508062491" sldId="332"/>
            <ac:picMk id="5" creationId="{1B5DD3F6-62F3-0E5A-5ADA-EC992117547B}"/>
          </ac:picMkLst>
        </pc:pic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5BCAD085-E8A6-8845-BD4E-CB4CCA059FC4}" type="datetimeFigureOut">
              <a:rPr lang="en-US" smtClean="0"/>
              <a:t>11/18/2025</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C1FF6DA9-008F-8B48-92A6-B652298478BF}"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3633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71365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0049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8037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11/18/2025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4308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11/18/2025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7651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11/18/2025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3983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021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80117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10771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46602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63778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326807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4870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7919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27687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4618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CAD085-E8A6-8845-BD4E-CB4CCA059FC4}" type="datetimeFigureOut">
              <a:rPr lang="en-US" smtClean="0"/>
              <a:t>11/18/2025</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88309499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sz="3600" dirty="0"/>
              <a:t>Canandaigua</a:t>
            </a:r>
            <a:r>
              <a:rPr lang="en-US" sz="3600" dirty="0"/>
              <a:t> National Bank</a:t>
            </a:r>
            <a:r>
              <a:rPr sz="3600" dirty="0"/>
              <a:t> Financial Literacy Communications Plan</a:t>
            </a:r>
          </a:p>
        </p:txBody>
      </p:sp>
      <p:sp>
        <p:nvSpPr>
          <p:cNvPr id="3" name="Content Placeholder 2"/>
          <p:cNvSpPr>
            <a:spLocks noGrp="1"/>
          </p:cNvSpPr>
          <p:nvPr>
            <p:ph type="subTitle" idx="1"/>
          </p:nvPr>
        </p:nvSpPr>
        <p:spPr/>
        <p:txBody>
          <a:bodyPr>
            <a:normAutofit lnSpcReduction="10000"/>
          </a:bodyPr>
          <a:lstStyle/>
          <a:p>
            <a:endParaRPr dirty="0"/>
          </a:p>
          <a:p>
            <a:pPr marL="0" indent="0">
              <a:buNone/>
            </a:pPr>
            <a:r>
              <a:rPr lang="en-US" dirty="0"/>
              <a:t>SUNY Buffalo State University | November 2026</a:t>
            </a:r>
          </a:p>
          <a:p>
            <a:pPr marL="0" indent="0">
              <a:buNone/>
            </a:pPr>
            <a:r>
              <a:rPr sz="2800" b="1" dirty="0"/>
              <a:t>Jordan Wethington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b="1" dirty="0"/>
              <a:t>Analysis</a:t>
            </a:r>
            <a:r>
              <a:rPr lang="en-US" b="1" dirty="0"/>
              <a:t> of the Issue</a:t>
            </a:r>
            <a:endParaRPr b="1" dirty="0"/>
          </a:p>
        </p:txBody>
      </p:sp>
      <p:sp>
        <p:nvSpPr>
          <p:cNvPr id="3" name="Content Placeholder 2"/>
          <p:cNvSpPr>
            <a:spLocks noGrp="1"/>
          </p:cNvSpPr>
          <p:nvPr>
            <p:ph idx="1"/>
          </p:nvPr>
        </p:nvSpPr>
        <p:spPr/>
        <p:txBody>
          <a:bodyPr>
            <a:normAutofit fontScale="70000" lnSpcReduction="20000"/>
          </a:bodyPr>
          <a:lstStyle/>
          <a:p>
            <a:endParaRPr dirty="0"/>
          </a:p>
          <a:p>
            <a:r>
              <a:rPr lang="en-US" dirty="0"/>
              <a:t>Financial literacy gaps are widening across all age groups.</a:t>
            </a:r>
          </a:p>
          <a:p>
            <a:r>
              <a:rPr lang="en-US" dirty="0"/>
              <a:t>Consumers face rising overspending, under-saving, high-interest debt, and fraud risks.</a:t>
            </a:r>
          </a:p>
          <a:p>
            <a:r>
              <a:rPr lang="en-US" dirty="0"/>
              <a:t>Public trust weakened by past banking scandals and inequitable access to financial resources.</a:t>
            </a:r>
          </a:p>
          <a:p>
            <a:r>
              <a:rPr lang="en-US" dirty="0"/>
              <a:t>Lack of early financial education leaves many ill-equipped to manage money.</a:t>
            </a:r>
          </a:p>
          <a:p>
            <a:r>
              <a:rPr lang="en-US" dirty="0"/>
              <a:t>Impacts multiple demographics: students, families, homeowners, retirees, and older adults.</a:t>
            </a:r>
          </a:p>
          <a:p>
            <a:r>
              <a:rPr lang="en-US" dirty="0"/>
              <a:t>Issue closely tied to CNB’s relationship with its community and stakeholders.</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A60C8-5B91-CCD3-E04E-1E1F54F07E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BC12D8-EDA2-82CE-8908-2103907DDAEC}"/>
              </a:ext>
            </a:extLst>
          </p:cNvPr>
          <p:cNvSpPr>
            <a:spLocks noGrp="1"/>
          </p:cNvSpPr>
          <p:nvPr>
            <p:ph type="title"/>
          </p:nvPr>
        </p:nvSpPr>
        <p:spPr/>
        <p:txBody>
          <a:bodyPr>
            <a:normAutofit/>
          </a:bodyPr>
          <a:lstStyle/>
          <a:p>
            <a:r>
              <a:rPr lang="en-US" b="1" dirty="0"/>
              <a:t>Resolutions for the Issue</a:t>
            </a:r>
            <a:endParaRPr b="1" dirty="0"/>
          </a:p>
        </p:txBody>
      </p:sp>
      <p:sp>
        <p:nvSpPr>
          <p:cNvPr id="3" name="Content Placeholder 2">
            <a:extLst>
              <a:ext uri="{FF2B5EF4-FFF2-40B4-BE49-F238E27FC236}">
                <a16:creationId xmlns:a16="http://schemas.microsoft.com/office/drawing/2014/main" id="{1A2D46F0-DCFF-40F3-DAC7-8D7159C29021}"/>
              </a:ext>
            </a:extLst>
          </p:cNvPr>
          <p:cNvSpPr>
            <a:spLocks noGrp="1"/>
          </p:cNvSpPr>
          <p:nvPr>
            <p:ph idx="1"/>
          </p:nvPr>
        </p:nvSpPr>
        <p:spPr/>
        <p:txBody>
          <a:bodyPr>
            <a:normAutofit fontScale="92500" lnSpcReduction="20000"/>
          </a:bodyPr>
          <a:lstStyle/>
          <a:p>
            <a:r>
              <a:rPr lang="en-US" dirty="0"/>
              <a:t>Requires clear, accessible, and consistent financial education across all life stages.</a:t>
            </a:r>
          </a:p>
          <a:p>
            <a:r>
              <a:rPr lang="en-US" dirty="0"/>
              <a:t>CNB should tailor programs to diverse needs while reinforcing transparency and trust.</a:t>
            </a:r>
          </a:p>
          <a:p>
            <a:r>
              <a:rPr lang="en-US" dirty="0"/>
              <a:t> A balanced approach must empower the community while supporting organizational goals.</a:t>
            </a:r>
          </a:p>
          <a:p>
            <a:r>
              <a:rPr lang="en-US" dirty="0"/>
              <a:t>Issue merits top priority due to its impact on trust, stability, and long-term growth.</a:t>
            </a:r>
          </a:p>
          <a:p>
            <a:r>
              <a:rPr lang="en-US" dirty="0"/>
              <a:t>CNB’s resilience shows readiness to lead as a trusted, community-focused financial educator.</a:t>
            </a:r>
            <a:endParaRPr dirty="0"/>
          </a:p>
        </p:txBody>
      </p:sp>
    </p:spTree>
    <p:extLst>
      <p:ext uri="{BB962C8B-B14F-4D97-AF65-F5344CB8AC3E}">
        <p14:creationId xmlns:p14="http://schemas.microsoft.com/office/powerpoint/2010/main" val="2816154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4B150-DDD0-B9AA-3C05-399C0A75FA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8C0DCE-191F-F4BE-F78F-4D225A907810}"/>
              </a:ext>
            </a:extLst>
          </p:cNvPr>
          <p:cNvSpPr>
            <a:spLocks noGrp="1"/>
          </p:cNvSpPr>
          <p:nvPr>
            <p:ph type="title"/>
          </p:nvPr>
        </p:nvSpPr>
        <p:spPr/>
        <p:txBody>
          <a:bodyPr>
            <a:normAutofit/>
          </a:bodyPr>
          <a:lstStyle/>
          <a:p>
            <a:r>
              <a:rPr lang="en-US" b="1" dirty="0"/>
              <a:t>Significance of the Issue</a:t>
            </a:r>
            <a:endParaRPr b="1" dirty="0"/>
          </a:p>
        </p:txBody>
      </p:sp>
      <p:sp>
        <p:nvSpPr>
          <p:cNvPr id="3" name="Content Placeholder 2">
            <a:extLst>
              <a:ext uri="{FF2B5EF4-FFF2-40B4-BE49-F238E27FC236}">
                <a16:creationId xmlns:a16="http://schemas.microsoft.com/office/drawing/2014/main" id="{E502FD14-BE92-B804-7DB8-5E1EE04DE533}"/>
              </a:ext>
            </a:extLst>
          </p:cNvPr>
          <p:cNvSpPr>
            <a:spLocks noGrp="1"/>
          </p:cNvSpPr>
          <p:nvPr>
            <p:ph idx="1"/>
          </p:nvPr>
        </p:nvSpPr>
        <p:spPr/>
        <p:txBody>
          <a:bodyPr>
            <a:normAutofit fontScale="92500" lnSpcReduction="20000"/>
          </a:bodyPr>
          <a:lstStyle/>
          <a:p>
            <a:r>
              <a:rPr lang="en-US" dirty="0"/>
              <a:t>Directly supports CNB’s mission of stewardship, education, and community wellbeing.</a:t>
            </a:r>
          </a:p>
          <a:p>
            <a:r>
              <a:rPr lang="en-US" dirty="0"/>
              <a:t>Requires long-term commitment due to evolving financial challenges.</a:t>
            </a:r>
          </a:p>
          <a:p>
            <a:r>
              <a:rPr lang="en-US" dirty="0"/>
              <a:t>High public expectation for banks to provide transparent, proactive financial education.</a:t>
            </a:r>
          </a:p>
          <a:p>
            <a:r>
              <a:rPr lang="en-US" dirty="0"/>
              <a:t>Strong opportunity for CNB to strengthen loyalty and differentiate from competitors.</a:t>
            </a:r>
          </a:p>
          <a:p>
            <a:r>
              <a:rPr lang="en-US" dirty="0"/>
              <a:t>Failure to address the issue risks reputational damage, declining trust, and lost financial growth.</a:t>
            </a:r>
            <a:endParaRPr dirty="0"/>
          </a:p>
        </p:txBody>
      </p:sp>
    </p:spTree>
    <p:extLst>
      <p:ext uri="{BB962C8B-B14F-4D97-AF65-F5344CB8AC3E}">
        <p14:creationId xmlns:p14="http://schemas.microsoft.com/office/powerpoint/2010/main" val="3470008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Analysis of the Organization</a:t>
            </a:r>
            <a:br>
              <a:rPr lang="en-US" dirty="0"/>
            </a:br>
            <a:r>
              <a:rPr lang="en-US" dirty="0"/>
              <a:t>Canandaigua National Bank</a:t>
            </a:r>
            <a:endParaRPr dirty="0"/>
          </a:p>
        </p:txBody>
      </p:sp>
      <p:sp>
        <p:nvSpPr>
          <p:cNvPr id="3" name="Content Placeholder 2"/>
          <p:cNvSpPr>
            <a:spLocks noGrp="1"/>
          </p:cNvSpPr>
          <p:nvPr>
            <p:ph idx="1"/>
          </p:nvPr>
        </p:nvSpPr>
        <p:spPr/>
        <p:txBody>
          <a:bodyPr>
            <a:normAutofit fontScale="85000" lnSpcReduction="20000"/>
          </a:bodyPr>
          <a:lstStyle/>
          <a:p>
            <a:endParaRPr dirty="0"/>
          </a:p>
          <a:p>
            <a:r>
              <a:rPr lang="en-US" dirty="0"/>
              <a:t>Positioned </a:t>
            </a:r>
            <a:r>
              <a:rPr dirty="0"/>
              <a:t>as </a:t>
            </a:r>
            <a:r>
              <a:rPr lang="en-US" dirty="0"/>
              <a:t>a </a:t>
            </a:r>
            <a:r>
              <a:rPr dirty="0"/>
              <a:t>regional leader in financial literacy</a:t>
            </a:r>
            <a:r>
              <a:rPr lang="en-US" dirty="0"/>
              <a:t> and as a leading financial institution.</a:t>
            </a:r>
          </a:p>
          <a:p>
            <a:r>
              <a:rPr lang="en-US" dirty="0"/>
              <a:t>Known for community focus, local decision‑making, personalized products &amp; services.</a:t>
            </a:r>
          </a:p>
          <a:p>
            <a:r>
              <a:rPr lang="en-US" b="1" u="sng" dirty="0">
                <a:solidFill>
                  <a:srgbClr val="FF0000"/>
                </a:solidFill>
              </a:rPr>
              <a:t>Competitors</a:t>
            </a:r>
            <a:r>
              <a:rPr lang="en-US" dirty="0"/>
              <a:t>:</a:t>
            </a:r>
          </a:p>
          <a:p>
            <a:pPr lvl="1"/>
            <a:r>
              <a:rPr lang="en-US" b="1" dirty="0"/>
              <a:t>Five Star </a:t>
            </a:r>
            <a:r>
              <a:rPr lang="en-US" dirty="0"/>
              <a:t>(Digital Opponent)</a:t>
            </a:r>
          </a:p>
          <a:p>
            <a:pPr lvl="1"/>
            <a:r>
              <a:rPr lang="en-US" b="1" dirty="0"/>
              <a:t>Lyons National Bank </a:t>
            </a:r>
            <a:r>
              <a:rPr lang="en-US" dirty="0"/>
              <a:t>(Grassroots/Community)</a:t>
            </a:r>
          </a:p>
          <a:p>
            <a:pPr lvl="1"/>
            <a:r>
              <a:rPr lang="en-US" b="1" dirty="0"/>
              <a:t>ESL</a:t>
            </a:r>
            <a:r>
              <a:rPr lang="en-US" dirty="0"/>
              <a:t> (Community)</a:t>
            </a:r>
          </a:p>
          <a:p>
            <a:r>
              <a:rPr lang="en-US" b="1" u="sng" dirty="0"/>
              <a:t>Strongest</a:t>
            </a:r>
            <a:r>
              <a:rPr lang="en-US" dirty="0"/>
              <a:t> in social reach but conservative in style.</a:t>
            </a:r>
            <a:endParaRPr dirty="0"/>
          </a:p>
        </p:txBody>
      </p:sp>
      <p:pic>
        <p:nvPicPr>
          <p:cNvPr id="7" name="Picture 6" descr="A red and white logo&#10;&#10;AI-generated content may be incorrect.">
            <a:extLst>
              <a:ext uri="{FF2B5EF4-FFF2-40B4-BE49-F238E27FC236}">
                <a16:creationId xmlns:a16="http://schemas.microsoft.com/office/drawing/2014/main" id="{B5252245-6216-FBE7-E60E-D8BF7F0778B4}"/>
              </a:ext>
            </a:extLst>
          </p:cNvPr>
          <p:cNvPicPr>
            <a:picLocks noChangeAspect="1"/>
          </p:cNvPicPr>
          <p:nvPr/>
        </p:nvPicPr>
        <p:blipFill>
          <a:blip r:embed="rId2"/>
          <a:stretch>
            <a:fillRect/>
          </a:stretch>
        </p:blipFill>
        <p:spPr>
          <a:xfrm>
            <a:off x="6723350" y="4182798"/>
            <a:ext cx="1663566" cy="166356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751A6-4CFE-6484-A35E-BFC9CAA585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0B9692-F557-C1E2-48DA-BE4A7748CC96}"/>
              </a:ext>
            </a:extLst>
          </p:cNvPr>
          <p:cNvSpPr>
            <a:spLocks noGrp="1"/>
          </p:cNvSpPr>
          <p:nvPr>
            <p:ph type="title"/>
          </p:nvPr>
        </p:nvSpPr>
        <p:spPr/>
        <p:txBody>
          <a:bodyPr/>
          <a:lstStyle/>
          <a:p>
            <a:r>
              <a:rPr lang="en-US" b="1" dirty="0"/>
              <a:t>Internal Environment</a:t>
            </a:r>
            <a:endParaRPr b="1" dirty="0"/>
          </a:p>
        </p:txBody>
      </p:sp>
      <p:sp>
        <p:nvSpPr>
          <p:cNvPr id="3" name="Content Placeholder 2">
            <a:extLst>
              <a:ext uri="{FF2B5EF4-FFF2-40B4-BE49-F238E27FC236}">
                <a16:creationId xmlns:a16="http://schemas.microsoft.com/office/drawing/2014/main" id="{8E5E0DB9-4D0C-2202-D8B9-BEDB313CA165}"/>
              </a:ext>
            </a:extLst>
          </p:cNvPr>
          <p:cNvSpPr>
            <a:spLocks noGrp="1"/>
          </p:cNvSpPr>
          <p:nvPr>
            <p:ph idx="1"/>
          </p:nvPr>
        </p:nvSpPr>
        <p:spPr/>
        <p:txBody>
          <a:bodyPr>
            <a:normAutofit fontScale="85000" lnSpcReduction="20000"/>
          </a:bodyPr>
          <a:lstStyle/>
          <a:p>
            <a:r>
              <a:rPr lang="en-US" dirty="0"/>
              <a:t>Strong community-rooted, customer-first culture.</a:t>
            </a:r>
          </a:p>
          <a:p>
            <a:r>
              <a:rPr lang="en-US" dirty="0"/>
              <a:t>Only locally owned full-service bank in the Monroe, Ontario, and now the Onondaga regions.</a:t>
            </a:r>
          </a:p>
          <a:p>
            <a:r>
              <a:rPr lang="en-US" dirty="0"/>
              <a:t>Robust communication resources: web, email, social media, newsletters, mail, phone.</a:t>
            </a:r>
          </a:p>
          <a:p>
            <a:r>
              <a:rPr lang="en-US" dirty="0"/>
              <a:t>Dedicated PR and marketing staff with solid outreach budget.</a:t>
            </a:r>
          </a:p>
          <a:p>
            <a:r>
              <a:rPr lang="en-US" b="1" dirty="0"/>
              <a:t>Leadership</a:t>
            </a:r>
            <a:r>
              <a:rPr lang="en-US" dirty="0"/>
              <a:t> - </a:t>
            </a:r>
            <a:r>
              <a:rPr lang="en-US" b="1" dirty="0">
                <a:solidFill>
                  <a:srgbClr val="FF0000"/>
                </a:solidFill>
              </a:rPr>
              <a:t>Frank Hamlin</a:t>
            </a:r>
            <a:r>
              <a:rPr lang="en-US" dirty="0"/>
              <a:t>, who is highly supportive of communication efforts.</a:t>
            </a:r>
          </a:p>
          <a:p>
            <a:r>
              <a:rPr lang="en-US" dirty="0"/>
              <a:t>Mission-driven focus on empowering individuals, businesses, and the community.</a:t>
            </a:r>
            <a:endParaRPr dirty="0"/>
          </a:p>
        </p:txBody>
      </p:sp>
    </p:spTree>
    <p:extLst>
      <p:ext uri="{BB962C8B-B14F-4D97-AF65-F5344CB8AC3E}">
        <p14:creationId xmlns:p14="http://schemas.microsoft.com/office/powerpoint/2010/main" val="4233300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D2815-66F0-707C-E4B5-DA5DA92FD5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D17BF6-FB11-C921-1AFF-485312E2972A}"/>
              </a:ext>
            </a:extLst>
          </p:cNvPr>
          <p:cNvSpPr>
            <a:spLocks noGrp="1"/>
          </p:cNvSpPr>
          <p:nvPr>
            <p:ph type="title"/>
          </p:nvPr>
        </p:nvSpPr>
        <p:spPr/>
        <p:txBody>
          <a:bodyPr/>
          <a:lstStyle/>
          <a:p>
            <a:r>
              <a:rPr lang="en-US" b="1" dirty="0"/>
              <a:t>Public Perception</a:t>
            </a:r>
            <a:endParaRPr b="1" dirty="0"/>
          </a:p>
        </p:txBody>
      </p:sp>
      <p:sp>
        <p:nvSpPr>
          <p:cNvPr id="3" name="Content Placeholder 2">
            <a:extLst>
              <a:ext uri="{FF2B5EF4-FFF2-40B4-BE49-F238E27FC236}">
                <a16:creationId xmlns:a16="http://schemas.microsoft.com/office/drawing/2014/main" id="{047F0C9C-12A4-D372-F92A-BB5C588FEB6F}"/>
              </a:ext>
            </a:extLst>
          </p:cNvPr>
          <p:cNvSpPr>
            <a:spLocks noGrp="1"/>
          </p:cNvSpPr>
          <p:nvPr>
            <p:ph idx="1"/>
          </p:nvPr>
        </p:nvSpPr>
        <p:spPr/>
        <p:txBody>
          <a:bodyPr>
            <a:normAutofit lnSpcReduction="10000"/>
          </a:bodyPr>
          <a:lstStyle/>
          <a:p>
            <a:r>
              <a:rPr lang="en-US" dirty="0"/>
              <a:t>Widely viewed as a trusted, stable, and community-committed bank.</a:t>
            </a:r>
          </a:p>
          <a:p>
            <a:r>
              <a:rPr lang="en-US" dirty="0"/>
              <a:t>Reputation marked by credibility, visibility, and long-standing local engagement.</a:t>
            </a:r>
          </a:p>
          <a:p>
            <a:r>
              <a:rPr lang="en-US" dirty="0"/>
              <a:t>Positive regional identity reinforced through service expansion and modernization.</a:t>
            </a:r>
          </a:p>
          <a:p>
            <a:r>
              <a:rPr lang="en-US" dirty="0"/>
              <a:t> The public sees CNB as more than a bank; they are an </a:t>
            </a:r>
            <a:r>
              <a:rPr lang="en-US" b="1" dirty="0"/>
              <a:t>invested community partner</a:t>
            </a:r>
            <a:r>
              <a:rPr lang="en-US" dirty="0"/>
              <a:t>.</a:t>
            </a:r>
            <a:endParaRPr dirty="0"/>
          </a:p>
        </p:txBody>
      </p:sp>
    </p:spTree>
    <p:extLst>
      <p:ext uri="{BB962C8B-B14F-4D97-AF65-F5344CB8AC3E}">
        <p14:creationId xmlns:p14="http://schemas.microsoft.com/office/powerpoint/2010/main" val="2702303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9FFD9-AAA7-2F45-F5C1-6391B8C053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54831F-9DEF-7384-8CBD-079CFF982A42}"/>
              </a:ext>
            </a:extLst>
          </p:cNvPr>
          <p:cNvSpPr>
            <a:spLocks noGrp="1"/>
          </p:cNvSpPr>
          <p:nvPr>
            <p:ph type="title"/>
          </p:nvPr>
        </p:nvSpPr>
        <p:spPr/>
        <p:txBody>
          <a:bodyPr>
            <a:normAutofit/>
          </a:bodyPr>
          <a:lstStyle/>
          <a:p>
            <a:r>
              <a:rPr lang="en-US" sz="3200" b="1" dirty="0"/>
              <a:t>External Environment – Competitors</a:t>
            </a:r>
            <a:endParaRPr sz="3200" b="1" dirty="0"/>
          </a:p>
        </p:txBody>
      </p:sp>
      <p:sp>
        <p:nvSpPr>
          <p:cNvPr id="3" name="Content Placeholder 2">
            <a:extLst>
              <a:ext uri="{FF2B5EF4-FFF2-40B4-BE49-F238E27FC236}">
                <a16:creationId xmlns:a16="http://schemas.microsoft.com/office/drawing/2014/main" id="{40D55076-039D-465A-1127-0BA9E278D432}"/>
              </a:ext>
            </a:extLst>
          </p:cNvPr>
          <p:cNvSpPr>
            <a:spLocks noGrp="1"/>
          </p:cNvSpPr>
          <p:nvPr>
            <p:ph idx="1"/>
          </p:nvPr>
        </p:nvSpPr>
        <p:spPr/>
        <p:txBody>
          <a:bodyPr>
            <a:normAutofit fontScale="92500" lnSpcReduction="10000"/>
          </a:bodyPr>
          <a:lstStyle/>
          <a:p>
            <a:r>
              <a:rPr lang="en-US" b="1" u="sng" dirty="0"/>
              <a:t>Five Star Bank</a:t>
            </a:r>
          </a:p>
          <a:p>
            <a:pPr lvl="1"/>
            <a:r>
              <a:rPr lang="en-US" dirty="0"/>
              <a:t>Modern, digital-forward brand with sleek web presence.</a:t>
            </a:r>
          </a:p>
          <a:p>
            <a:pPr lvl="1"/>
            <a:r>
              <a:rPr lang="en-US" dirty="0"/>
              <a:t>Strong Financial Education Hub with interactive modules.</a:t>
            </a:r>
          </a:p>
          <a:p>
            <a:pPr lvl="1"/>
            <a:r>
              <a:rPr lang="en-US" dirty="0"/>
              <a:t>Polished Instagram with high engagement on local business stories.</a:t>
            </a:r>
          </a:p>
          <a:p>
            <a:pPr marL="283464" lvl="1"/>
            <a:r>
              <a:rPr lang="en-US" b="1" u="sng" dirty="0"/>
              <a:t>Lyons National Bank (LNB)</a:t>
            </a:r>
          </a:p>
          <a:p>
            <a:pPr marL="740664" lvl="2"/>
            <a:r>
              <a:rPr lang="en-US" dirty="0"/>
              <a:t>Emphasizes warmth, community ties, and accessibility.</a:t>
            </a:r>
          </a:p>
          <a:p>
            <a:pPr marL="740664" lvl="2"/>
            <a:r>
              <a:rPr lang="en-US" dirty="0"/>
              <a:t>Conversational, family-oriented tone on website and social media.</a:t>
            </a:r>
          </a:p>
          <a:p>
            <a:pPr marL="740664" lvl="2"/>
            <a:r>
              <a:rPr lang="en-US" dirty="0"/>
              <a:t>Strong grassroots engagement and local visibility.</a:t>
            </a:r>
            <a:endParaRPr dirty="0"/>
          </a:p>
        </p:txBody>
      </p:sp>
    </p:spTree>
    <p:extLst>
      <p:ext uri="{BB962C8B-B14F-4D97-AF65-F5344CB8AC3E}">
        <p14:creationId xmlns:p14="http://schemas.microsoft.com/office/powerpoint/2010/main" val="1627523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25E8F-34C7-C402-9158-B0879A632B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80CAF8-B11E-9B65-FD2C-F854D637AE80}"/>
              </a:ext>
            </a:extLst>
          </p:cNvPr>
          <p:cNvSpPr>
            <a:spLocks noGrp="1"/>
          </p:cNvSpPr>
          <p:nvPr>
            <p:ph type="title"/>
          </p:nvPr>
        </p:nvSpPr>
        <p:spPr/>
        <p:txBody>
          <a:bodyPr/>
          <a:lstStyle/>
          <a:p>
            <a:r>
              <a:rPr lang="en-US" b="1" dirty="0"/>
              <a:t>Other Externals</a:t>
            </a:r>
            <a:endParaRPr b="1" dirty="0"/>
          </a:p>
        </p:txBody>
      </p:sp>
      <p:sp>
        <p:nvSpPr>
          <p:cNvPr id="3" name="Content Placeholder 2">
            <a:extLst>
              <a:ext uri="{FF2B5EF4-FFF2-40B4-BE49-F238E27FC236}">
                <a16:creationId xmlns:a16="http://schemas.microsoft.com/office/drawing/2014/main" id="{D5F097BE-8CE8-168F-CC55-8D6960E69BC0}"/>
              </a:ext>
            </a:extLst>
          </p:cNvPr>
          <p:cNvSpPr>
            <a:spLocks noGrp="1"/>
          </p:cNvSpPr>
          <p:nvPr>
            <p:ph idx="1"/>
          </p:nvPr>
        </p:nvSpPr>
        <p:spPr/>
        <p:txBody>
          <a:bodyPr>
            <a:normAutofit/>
          </a:bodyPr>
          <a:lstStyle/>
          <a:p>
            <a:r>
              <a:rPr lang="en-US" dirty="0">
                <a:solidFill>
                  <a:schemeClr val="tx1"/>
                </a:solidFill>
              </a:rPr>
              <a:t>Rising consumer expectations for digital service and transparency.</a:t>
            </a:r>
          </a:p>
          <a:p>
            <a:r>
              <a:rPr lang="en-US" dirty="0">
                <a:solidFill>
                  <a:schemeClr val="tx1"/>
                </a:solidFill>
              </a:rPr>
              <a:t>Regulatory shifts and economic pressures affecting banking communications.</a:t>
            </a:r>
          </a:p>
          <a:p>
            <a:r>
              <a:rPr lang="en-US" dirty="0">
                <a:solidFill>
                  <a:schemeClr val="tx1"/>
                </a:solidFill>
              </a:rPr>
              <a:t>Industry-wide trust challenges.</a:t>
            </a:r>
          </a:p>
          <a:p>
            <a:r>
              <a:rPr lang="en-US" dirty="0">
                <a:solidFill>
                  <a:schemeClr val="tx1"/>
                </a:solidFill>
              </a:rPr>
              <a:t> Ever-shifting environment.</a:t>
            </a:r>
            <a:endParaRPr dirty="0">
              <a:solidFill>
                <a:schemeClr val="tx1"/>
              </a:solidFill>
            </a:endParaRPr>
          </a:p>
        </p:txBody>
      </p:sp>
    </p:spTree>
    <p:extLst>
      <p:ext uri="{BB962C8B-B14F-4D97-AF65-F5344CB8AC3E}">
        <p14:creationId xmlns:p14="http://schemas.microsoft.com/office/powerpoint/2010/main" val="2580914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B179F-FD64-FD16-165B-209AB39956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7F02BA-267B-CE47-8CA7-7D60015C1265}"/>
              </a:ext>
            </a:extLst>
          </p:cNvPr>
          <p:cNvSpPr>
            <a:spLocks noGrp="1"/>
          </p:cNvSpPr>
          <p:nvPr>
            <p:ph type="title"/>
          </p:nvPr>
        </p:nvSpPr>
        <p:spPr/>
        <p:txBody>
          <a:bodyPr/>
          <a:lstStyle/>
          <a:p>
            <a:r>
              <a:rPr lang="en-US" b="1" dirty="0"/>
              <a:t>Customers</a:t>
            </a:r>
            <a:endParaRPr b="1" dirty="0"/>
          </a:p>
        </p:txBody>
      </p:sp>
      <p:sp>
        <p:nvSpPr>
          <p:cNvPr id="3" name="Content Placeholder 2">
            <a:extLst>
              <a:ext uri="{FF2B5EF4-FFF2-40B4-BE49-F238E27FC236}">
                <a16:creationId xmlns:a16="http://schemas.microsoft.com/office/drawing/2014/main" id="{7A170212-79B8-6D4A-D909-9A60C195DF07}"/>
              </a:ext>
            </a:extLst>
          </p:cNvPr>
          <p:cNvSpPr>
            <a:spLocks noGrp="1"/>
          </p:cNvSpPr>
          <p:nvPr>
            <p:ph idx="1"/>
          </p:nvPr>
        </p:nvSpPr>
        <p:spPr/>
        <p:txBody>
          <a:bodyPr>
            <a:normAutofit fontScale="92500" lnSpcReduction="20000"/>
          </a:bodyPr>
          <a:lstStyle/>
          <a:p>
            <a:r>
              <a:rPr lang="en-US" b="1" u="sng" dirty="0">
                <a:solidFill>
                  <a:srgbClr val="FF0000"/>
                </a:solidFill>
              </a:rPr>
              <a:t>Core</a:t>
            </a:r>
            <a:r>
              <a:rPr lang="en-US" dirty="0"/>
              <a:t>: Homeowners, families, small/midsize businesses, nonprofits, municipalities.</a:t>
            </a:r>
          </a:p>
          <a:p>
            <a:r>
              <a:rPr lang="en-US" dirty="0"/>
              <a:t>Consumer segments: first-time homebuyers, families, working professionals, and retirees.</a:t>
            </a:r>
          </a:p>
          <a:p>
            <a:r>
              <a:rPr lang="en-US" dirty="0"/>
              <a:t>Business segments: owner-operators, regional firms needing responsive lending.</a:t>
            </a:r>
          </a:p>
          <a:p>
            <a:r>
              <a:rPr lang="en-US" dirty="0"/>
              <a:t>Growing segment: students and young adults entering financial independence.</a:t>
            </a:r>
          </a:p>
          <a:p>
            <a:r>
              <a:rPr lang="en-US" b="1" u="sng" dirty="0">
                <a:solidFill>
                  <a:srgbClr val="FF0000"/>
                </a:solidFill>
              </a:rPr>
              <a:t>Customers Value</a:t>
            </a:r>
            <a:r>
              <a:rPr lang="en-US" dirty="0"/>
              <a:t>: local decision-making, personalized support, financial education.</a:t>
            </a:r>
            <a:endParaRPr dirty="0"/>
          </a:p>
        </p:txBody>
      </p:sp>
    </p:spTree>
    <p:extLst>
      <p:ext uri="{BB962C8B-B14F-4D97-AF65-F5344CB8AC3E}">
        <p14:creationId xmlns:p14="http://schemas.microsoft.com/office/powerpoint/2010/main" val="2638136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F29CB-C347-2B09-2240-839CA132F2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CCF921-1940-3068-4166-7CFF43F82E68}"/>
              </a:ext>
            </a:extLst>
          </p:cNvPr>
          <p:cNvSpPr>
            <a:spLocks noGrp="1"/>
          </p:cNvSpPr>
          <p:nvPr>
            <p:ph type="title"/>
          </p:nvPr>
        </p:nvSpPr>
        <p:spPr/>
        <p:txBody>
          <a:bodyPr/>
          <a:lstStyle/>
          <a:p>
            <a:r>
              <a:rPr lang="en-US" b="1" dirty="0"/>
              <a:t>Identification of Publics</a:t>
            </a:r>
            <a:endParaRPr b="1" dirty="0"/>
          </a:p>
        </p:txBody>
      </p:sp>
      <p:sp>
        <p:nvSpPr>
          <p:cNvPr id="3" name="Content Placeholder 2">
            <a:extLst>
              <a:ext uri="{FF2B5EF4-FFF2-40B4-BE49-F238E27FC236}">
                <a16:creationId xmlns:a16="http://schemas.microsoft.com/office/drawing/2014/main" id="{EC88700A-DB4C-CEC0-BD2E-BCB4824205AE}"/>
              </a:ext>
            </a:extLst>
          </p:cNvPr>
          <p:cNvSpPr>
            <a:spLocks noGrp="1"/>
          </p:cNvSpPr>
          <p:nvPr>
            <p:ph idx="1"/>
          </p:nvPr>
        </p:nvSpPr>
        <p:spPr/>
        <p:txBody>
          <a:bodyPr>
            <a:normAutofit/>
          </a:bodyPr>
          <a:lstStyle/>
          <a:p>
            <a:r>
              <a:rPr lang="en-US" b="1" u="sng" dirty="0">
                <a:solidFill>
                  <a:srgbClr val="FF0000"/>
                </a:solidFill>
              </a:rPr>
              <a:t>Primary Customers/Customers</a:t>
            </a:r>
            <a:r>
              <a:rPr lang="en-US" dirty="0"/>
              <a:t>: Individuals, families, and small–medium businesses in Greater Rochester &amp; Finger Lakes.</a:t>
            </a:r>
          </a:p>
          <a:p>
            <a:pPr lvl="1"/>
            <a:r>
              <a:rPr lang="en-US" dirty="0"/>
              <a:t>Rely on CNB for personal banking, mortgages, wealth management, and business lending.</a:t>
            </a:r>
          </a:p>
          <a:p>
            <a:pPr lvl="1"/>
            <a:r>
              <a:rPr lang="en-US" dirty="0"/>
              <a:t>Needs have shifted toward digital access, personalized services, and financial literacy tools.</a:t>
            </a:r>
          </a:p>
          <a:p>
            <a:pPr lvl="1"/>
            <a:r>
              <a:rPr lang="en-US" dirty="0"/>
              <a:t>Demand for advanced digital platforms and education-based initiatives expected to accelerate.</a:t>
            </a:r>
            <a:endParaRPr dirty="0"/>
          </a:p>
        </p:txBody>
      </p:sp>
    </p:spTree>
    <p:extLst>
      <p:ext uri="{BB962C8B-B14F-4D97-AF65-F5344CB8AC3E}">
        <p14:creationId xmlns:p14="http://schemas.microsoft.com/office/powerpoint/2010/main" val="3652856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F2D79-5947-8069-DEC3-2BA9824C66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AF8A04-B4EF-5E42-A81E-7394AEFCA1D2}"/>
              </a:ext>
            </a:extLst>
          </p:cNvPr>
          <p:cNvSpPr>
            <a:spLocks noGrp="1"/>
          </p:cNvSpPr>
          <p:nvPr>
            <p:ph type="title"/>
          </p:nvPr>
        </p:nvSpPr>
        <p:spPr/>
        <p:txBody>
          <a:bodyPr/>
          <a:lstStyle/>
          <a:p>
            <a:r>
              <a:rPr lang="en-US" b="1" dirty="0"/>
              <a:t>Identification of Publics</a:t>
            </a:r>
            <a:endParaRPr b="1" dirty="0"/>
          </a:p>
        </p:txBody>
      </p:sp>
      <p:sp>
        <p:nvSpPr>
          <p:cNvPr id="3" name="Content Placeholder 2">
            <a:extLst>
              <a:ext uri="{FF2B5EF4-FFF2-40B4-BE49-F238E27FC236}">
                <a16:creationId xmlns:a16="http://schemas.microsoft.com/office/drawing/2014/main" id="{08D45770-E050-C246-940D-206C93BA7707}"/>
              </a:ext>
            </a:extLst>
          </p:cNvPr>
          <p:cNvSpPr>
            <a:spLocks noGrp="1"/>
          </p:cNvSpPr>
          <p:nvPr>
            <p:ph idx="1"/>
          </p:nvPr>
        </p:nvSpPr>
        <p:spPr/>
        <p:txBody>
          <a:bodyPr>
            <a:normAutofit/>
          </a:bodyPr>
          <a:lstStyle/>
          <a:p>
            <a:r>
              <a:rPr lang="en-US" b="1" u="sng" dirty="0">
                <a:solidFill>
                  <a:srgbClr val="FF0000"/>
                </a:solidFill>
              </a:rPr>
              <a:t>Producers</a:t>
            </a:r>
          </a:p>
          <a:p>
            <a:pPr lvl="1"/>
            <a:r>
              <a:rPr lang="en-US" dirty="0"/>
              <a:t>Consist of CNB bankers, advisors, financial specialists, tech partners, vendors, and board members.</a:t>
            </a:r>
          </a:p>
          <a:p>
            <a:pPr lvl="1"/>
            <a:r>
              <a:rPr lang="en-US" dirty="0"/>
              <a:t>Have modernized tools, expanded advisory services, and led major rebranding efforts.</a:t>
            </a:r>
          </a:p>
          <a:p>
            <a:pPr lvl="1"/>
            <a:r>
              <a:rPr lang="en-US" dirty="0"/>
              <a:t>Will continue growing in expertise as CNB expands into Syracuse and broadens services.</a:t>
            </a:r>
            <a:endParaRPr dirty="0"/>
          </a:p>
        </p:txBody>
      </p:sp>
    </p:spTree>
    <p:extLst>
      <p:ext uri="{BB962C8B-B14F-4D97-AF65-F5344CB8AC3E}">
        <p14:creationId xmlns:p14="http://schemas.microsoft.com/office/powerpoint/2010/main" val="2109618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93A35-5B97-F056-D188-47D3920939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7E93BD-BE5F-216E-AAF2-56AD32D896BC}"/>
              </a:ext>
            </a:extLst>
          </p:cNvPr>
          <p:cNvSpPr>
            <a:spLocks noGrp="1"/>
          </p:cNvSpPr>
          <p:nvPr>
            <p:ph type="title"/>
          </p:nvPr>
        </p:nvSpPr>
        <p:spPr/>
        <p:txBody>
          <a:bodyPr/>
          <a:lstStyle/>
          <a:p>
            <a:r>
              <a:rPr lang="en-US" b="1" dirty="0"/>
              <a:t>Identification of Publics</a:t>
            </a:r>
            <a:endParaRPr b="1" dirty="0"/>
          </a:p>
        </p:txBody>
      </p:sp>
      <p:sp>
        <p:nvSpPr>
          <p:cNvPr id="3" name="Content Placeholder 2">
            <a:extLst>
              <a:ext uri="{FF2B5EF4-FFF2-40B4-BE49-F238E27FC236}">
                <a16:creationId xmlns:a16="http://schemas.microsoft.com/office/drawing/2014/main" id="{D8E62705-2304-07BD-A201-536C048511CA}"/>
              </a:ext>
            </a:extLst>
          </p:cNvPr>
          <p:cNvSpPr>
            <a:spLocks noGrp="1"/>
          </p:cNvSpPr>
          <p:nvPr>
            <p:ph idx="1"/>
          </p:nvPr>
        </p:nvSpPr>
        <p:spPr/>
        <p:txBody>
          <a:bodyPr>
            <a:normAutofit/>
          </a:bodyPr>
          <a:lstStyle/>
          <a:p>
            <a:r>
              <a:rPr lang="en-US" b="1" u="sng" dirty="0">
                <a:solidFill>
                  <a:srgbClr val="FF0000"/>
                </a:solidFill>
              </a:rPr>
              <a:t>Enablers</a:t>
            </a:r>
          </a:p>
          <a:p>
            <a:pPr lvl="1"/>
            <a:r>
              <a:rPr lang="en-US" dirty="0"/>
              <a:t>Include regulators, media outlets (13 WHAM, News 10), and community partners.</a:t>
            </a:r>
          </a:p>
          <a:p>
            <a:pPr lvl="1"/>
            <a:r>
              <a:rPr lang="en-US" dirty="0"/>
              <a:t>Provide oversight, credibility, and platforms to amplify CNB messaging.</a:t>
            </a:r>
          </a:p>
          <a:p>
            <a:pPr lvl="1"/>
            <a:r>
              <a:rPr lang="en-US" dirty="0"/>
              <a:t>Increasing emphasis on transparency and digital communication strengthens their role.</a:t>
            </a:r>
          </a:p>
        </p:txBody>
      </p:sp>
    </p:spTree>
    <p:extLst>
      <p:ext uri="{BB962C8B-B14F-4D97-AF65-F5344CB8AC3E}">
        <p14:creationId xmlns:p14="http://schemas.microsoft.com/office/powerpoint/2010/main" val="995114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1C794-9AD3-AA11-37B3-E9D697AFC8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9FF331-5E5F-FCBB-7821-BFD92BE2ECC1}"/>
              </a:ext>
            </a:extLst>
          </p:cNvPr>
          <p:cNvSpPr>
            <a:spLocks noGrp="1"/>
          </p:cNvSpPr>
          <p:nvPr>
            <p:ph type="title"/>
          </p:nvPr>
        </p:nvSpPr>
        <p:spPr/>
        <p:txBody>
          <a:bodyPr/>
          <a:lstStyle/>
          <a:p>
            <a:r>
              <a:rPr lang="en-US" b="1" dirty="0"/>
              <a:t>Identification of Publics</a:t>
            </a:r>
            <a:endParaRPr b="1" dirty="0"/>
          </a:p>
        </p:txBody>
      </p:sp>
      <p:sp>
        <p:nvSpPr>
          <p:cNvPr id="3" name="Content Placeholder 2">
            <a:extLst>
              <a:ext uri="{FF2B5EF4-FFF2-40B4-BE49-F238E27FC236}">
                <a16:creationId xmlns:a16="http://schemas.microsoft.com/office/drawing/2014/main" id="{693C64CF-6BF5-59A9-98D5-5A20C5E5BFA0}"/>
              </a:ext>
            </a:extLst>
          </p:cNvPr>
          <p:cNvSpPr>
            <a:spLocks noGrp="1"/>
          </p:cNvSpPr>
          <p:nvPr>
            <p:ph idx="1"/>
          </p:nvPr>
        </p:nvSpPr>
        <p:spPr/>
        <p:txBody>
          <a:bodyPr>
            <a:normAutofit/>
          </a:bodyPr>
          <a:lstStyle/>
          <a:p>
            <a:r>
              <a:rPr lang="en-US" b="1" u="sng" dirty="0">
                <a:solidFill>
                  <a:srgbClr val="FF0000"/>
                </a:solidFill>
              </a:rPr>
              <a:t>Limiters</a:t>
            </a:r>
          </a:p>
          <a:p>
            <a:pPr lvl="1"/>
            <a:r>
              <a:rPr lang="en-US" dirty="0"/>
              <a:t>Primary limiters are their </a:t>
            </a:r>
            <a:r>
              <a:rPr lang="en-US" b="1" u="sng" dirty="0">
                <a:solidFill>
                  <a:srgbClr val="FF0000"/>
                </a:solidFill>
              </a:rPr>
              <a:t>competitors</a:t>
            </a:r>
            <a:r>
              <a:rPr lang="en-US" dirty="0"/>
              <a:t>: ESL, Five Star, GRB, M&amp;T, LNB, NBT.</a:t>
            </a:r>
          </a:p>
          <a:p>
            <a:pPr lvl="1"/>
            <a:r>
              <a:rPr lang="en-US" dirty="0"/>
              <a:t>Compete for market share through digital services, customer incentives, and regional expansion.</a:t>
            </a:r>
          </a:p>
          <a:p>
            <a:pPr lvl="1"/>
            <a:r>
              <a:rPr lang="en-US" dirty="0"/>
              <a:t>Their strengthened positions require CNB to differentiate through trust, education, and local ownership.</a:t>
            </a:r>
          </a:p>
        </p:txBody>
      </p:sp>
    </p:spTree>
    <p:extLst>
      <p:ext uri="{BB962C8B-B14F-4D97-AF65-F5344CB8AC3E}">
        <p14:creationId xmlns:p14="http://schemas.microsoft.com/office/powerpoint/2010/main" val="1831629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467F6-632B-A956-43CA-0230FD08F5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14CAA7-02E5-2B17-7AC3-7BAD72C135D0}"/>
              </a:ext>
            </a:extLst>
          </p:cNvPr>
          <p:cNvSpPr>
            <a:spLocks noGrp="1"/>
          </p:cNvSpPr>
          <p:nvPr>
            <p:ph type="title"/>
          </p:nvPr>
        </p:nvSpPr>
        <p:spPr/>
        <p:txBody>
          <a:bodyPr/>
          <a:lstStyle/>
          <a:p>
            <a:r>
              <a:rPr lang="en-US" b="1" dirty="0"/>
              <a:t>Identification of Publics</a:t>
            </a:r>
            <a:endParaRPr b="1" dirty="0"/>
          </a:p>
        </p:txBody>
      </p:sp>
      <p:sp>
        <p:nvSpPr>
          <p:cNvPr id="3" name="Content Placeholder 2">
            <a:extLst>
              <a:ext uri="{FF2B5EF4-FFF2-40B4-BE49-F238E27FC236}">
                <a16:creationId xmlns:a16="http://schemas.microsoft.com/office/drawing/2014/main" id="{60F308C1-D554-37C5-B1DC-4B21DFBC7D04}"/>
              </a:ext>
            </a:extLst>
          </p:cNvPr>
          <p:cNvSpPr>
            <a:spLocks noGrp="1"/>
          </p:cNvSpPr>
          <p:nvPr>
            <p:ph idx="1"/>
          </p:nvPr>
        </p:nvSpPr>
        <p:spPr/>
        <p:txBody>
          <a:bodyPr>
            <a:normAutofit/>
          </a:bodyPr>
          <a:lstStyle/>
          <a:p>
            <a:r>
              <a:rPr lang="en-US" b="1" u="sng" dirty="0">
                <a:solidFill>
                  <a:srgbClr val="FF0000"/>
                </a:solidFill>
              </a:rPr>
              <a:t>Intercessory Publics &amp; Opinion Leaders</a:t>
            </a:r>
          </a:p>
          <a:p>
            <a:pPr lvl="1"/>
            <a:r>
              <a:rPr lang="en-US" dirty="0"/>
              <a:t>Influencers include elected officials, chambers of commerce, nonprofit leaders, and educators.</a:t>
            </a:r>
          </a:p>
          <a:p>
            <a:pPr lvl="1"/>
            <a:r>
              <a:rPr lang="en-US" dirty="0"/>
              <a:t>Informal leaders: family advisors, religious figures, neighborhood advocates.</a:t>
            </a:r>
          </a:p>
          <a:p>
            <a:pPr lvl="1"/>
            <a:r>
              <a:rPr lang="en-US" dirty="0"/>
              <a:t>Strong likelihood of support due to CNB’s community-first reputation and literacy mission.</a:t>
            </a:r>
          </a:p>
        </p:txBody>
      </p:sp>
    </p:spTree>
    <p:extLst>
      <p:ext uri="{BB962C8B-B14F-4D97-AF65-F5344CB8AC3E}">
        <p14:creationId xmlns:p14="http://schemas.microsoft.com/office/powerpoint/2010/main" val="4131618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Content Analysis</a:t>
            </a:r>
            <a:endParaRPr b="1" dirty="0"/>
          </a:p>
        </p:txBody>
      </p:sp>
      <p:sp>
        <p:nvSpPr>
          <p:cNvPr id="3" name="Content Placeholder 2"/>
          <p:cNvSpPr>
            <a:spLocks noGrp="1"/>
          </p:cNvSpPr>
          <p:nvPr>
            <p:ph idx="1"/>
          </p:nvPr>
        </p:nvSpPr>
        <p:spPr/>
        <p:txBody>
          <a:bodyPr>
            <a:normAutofit fontScale="70000" lnSpcReduction="20000"/>
          </a:bodyPr>
          <a:lstStyle/>
          <a:p>
            <a:r>
              <a:rPr lang="en-US" b="1" u="sng" dirty="0">
                <a:solidFill>
                  <a:srgbClr val="FF0000"/>
                </a:solidFill>
              </a:rPr>
              <a:t>Overall Social Media Performance</a:t>
            </a:r>
          </a:p>
          <a:p>
            <a:pPr lvl="1"/>
            <a:r>
              <a:rPr lang="en-US" dirty="0"/>
              <a:t>CNB leads competitors in engagement and reach across platforms.</a:t>
            </a:r>
          </a:p>
          <a:p>
            <a:pPr lvl="1"/>
            <a:r>
              <a:rPr lang="en-US" b="1" u="sng" dirty="0"/>
              <a:t>Follower counts</a:t>
            </a:r>
            <a:r>
              <a:rPr lang="en-US" dirty="0"/>
              <a:t>: CNB 1,700+ (LinkedIn), 5,000+ (Facebook) → higher than Five Star &amp; LNB.</a:t>
            </a:r>
          </a:p>
          <a:p>
            <a:pPr lvl="1"/>
            <a:r>
              <a:rPr lang="en-US" b="1" u="sng" dirty="0"/>
              <a:t>Content volume</a:t>
            </a:r>
            <a:r>
              <a:rPr lang="en-US" dirty="0"/>
              <a:t>: CNB 3,000+ posts, far surpassing LNB (119) and Five Star (1,294).CNB maintains strong visibility but with a more formal, conservative brand tone.</a:t>
            </a:r>
          </a:p>
          <a:p>
            <a:pPr marL="283464" lvl="1"/>
            <a:r>
              <a:rPr lang="en-US" sz="2400" b="1" u="sng" dirty="0">
                <a:solidFill>
                  <a:srgbClr val="FF0000"/>
                </a:solidFill>
              </a:rPr>
              <a:t>Competitor Comparison</a:t>
            </a:r>
          </a:p>
          <a:p>
            <a:pPr lvl="1"/>
            <a:r>
              <a:rPr lang="en-US" b="1" dirty="0"/>
              <a:t>Five Star</a:t>
            </a:r>
            <a:r>
              <a:rPr lang="en-US" dirty="0"/>
              <a:t>: Strong digital branding; interactive education tools; polished, modern aesthetic.</a:t>
            </a:r>
          </a:p>
          <a:p>
            <a:pPr lvl="1"/>
            <a:r>
              <a:rPr lang="en-US" b="1" dirty="0"/>
              <a:t>LNB</a:t>
            </a:r>
            <a:r>
              <a:rPr lang="en-US" dirty="0"/>
              <a:t>: Warm, grassroots tone; highly relatable and community-focused content.</a:t>
            </a:r>
          </a:p>
          <a:p>
            <a:pPr lvl="1"/>
            <a:r>
              <a:rPr lang="en-US" b="1" dirty="0"/>
              <a:t>CNB</a:t>
            </a:r>
            <a:r>
              <a:rPr lang="en-US" dirty="0"/>
              <a:t>: Dominant in reach and volume; consistent professionalism but less interactive.</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AA242-A0AB-15F3-CEEF-24AC68D65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B2B977-FF16-4D5E-227E-0FB4F87C8CC5}"/>
              </a:ext>
            </a:extLst>
          </p:cNvPr>
          <p:cNvSpPr>
            <a:spLocks noGrp="1"/>
          </p:cNvSpPr>
          <p:nvPr>
            <p:ph type="title" idx="4294967295"/>
          </p:nvPr>
        </p:nvSpPr>
        <p:spPr>
          <a:xfrm>
            <a:off x="1172369" y="454256"/>
            <a:ext cx="6799262" cy="935037"/>
          </a:xfrm>
        </p:spPr>
        <p:txBody>
          <a:bodyPr>
            <a:normAutofit fontScale="90000"/>
          </a:bodyPr>
          <a:lstStyle/>
          <a:p>
            <a:r>
              <a:rPr lang="en-US" sz="2800" b="1" dirty="0"/>
              <a:t>Content Analysis</a:t>
            </a:r>
            <a:br>
              <a:rPr lang="en-US" sz="2800" b="1" dirty="0"/>
            </a:br>
            <a:r>
              <a:rPr lang="en-US" sz="2800" b="1" dirty="0"/>
              <a:t>(Social Platforms)</a:t>
            </a:r>
            <a:endParaRPr sz="2800" b="1" dirty="0"/>
          </a:p>
        </p:txBody>
      </p:sp>
      <p:sp>
        <p:nvSpPr>
          <p:cNvPr id="3" name="Content Placeholder 2">
            <a:extLst>
              <a:ext uri="{FF2B5EF4-FFF2-40B4-BE49-F238E27FC236}">
                <a16:creationId xmlns:a16="http://schemas.microsoft.com/office/drawing/2014/main" id="{00EB16EA-4774-03DB-BB77-9BD2490FBFA8}"/>
              </a:ext>
            </a:extLst>
          </p:cNvPr>
          <p:cNvSpPr>
            <a:spLocks noGrp="1"/>
          </p:cNvSpPr>
          <p:nvPr>
            <p:ph idx="4294967295"/>
          </p:nvPr>
        </p:nvSpPr>
        <p:spPr>
          <a:xfrm>
            <a:off x="1172369" y="1195592"/>
            <a:ext cx="6799262" cy="5203236"/>
          </a:xfrm>
        </p:spPr>
        <p:txBody>
          <a:bodyPr>
            <a:noAutofit/>
          </a:bodyPr>
          <a:lstStyle/>
          <a:p>
            <a:r>
              <a:rPr lang="en-US" sz="1400" b="1" u="sng" dirty="0"/>
              <a:t>LinkedIn</a:t>
            </a:r>
          </a:p>
          <a:p>
            <a:pPr lvl="1"/>
            <a:r>
              <a:rPr lang="en-US" sz="1400" dirty="0"/>
              <a:t>Professional, polished, and credibility-focused.</a:t>
            </a:r>
          </a:p>
          <a:p>
            <a:pPr lvl="1"/>
            <a:r>
              <a:rPr lang="en-US" sz="1400" dirty="0"/>
              <a:t>Highlights staff achievements, financial literacy, and community events.</a:t>
            </a:r>
          </a:p>
          <a:p>
            <a:pPr lvl="1"/>
            <a:r>
              <a:rPr lang="en-US" sz="1400" dirty="0"/>
              <a:t>Strong consistency but limited conversational or interactive engagement.</a:t>
            </a:r>
          </a:p>
          <a:p>
            <a:r>
              <a:rPr lang="en-US" sz="1400" b="1" u="sng" dirty="0"/>
              <a:t>Instagram</a:t>
            </a:r>
          </a:p>
          <a:p>
            <a:pPr lvl="1"/>
            <a:r>
              <a:rPr lang="en-US" sz="1400" dirty="0"/>
              <a:t>Clean, traditional aesthetic with staff, branches, and financial tips.</a:t>
            </a:r>
          </a:p>
          <a:p>
            <a:pPr lvl="1"/>
            <a:r>
              <a:rPr lang="en-US" sz="1400" dirty="0"/>
              <a:t>Uses Stories but minimal reels, videos, or youth-friendly interactive content.</a:t>
            </a:r>
          </a:p>
          <a:p>
            <a:pPr lvl="1"/>
            <a:r>
              <a:rPr lang="en-US" sz="1400" dirty="0"/>
              <a:t>Opportunity to incorporate behind-the-scenes, Q&amp;A, and short-form video.</a:t>
            </a:r>
          </a:p>
          <a:p>
            <a:r>
              <a:rPr lang="en-US" sz="1400" b="1" u="sng" dirty="0"/>
              <a:t>Facebook</a:t>
            </a:r>
          </a:p>
          <a:p>
            <a:pPr lvl="1"/>
            <a:r>
              <a:rPr lang="en-US" sz="1400" dirty="0"/>
              <a:t>Strongest platform with 5,000+ followers and steady posting.</a:t>
            </a:r>
          </a:p>
          <a:p>
            <a:pPr lvl="1"/>
            <a:r>
              <a:rPr lang="en-US" sz="1400" dirty="0"/>
              <a:t>Showcases community commitment (events, partnerships, branch features).</a:t>
            </a:r>
          </a:p>
          <a:p>
            <a:pPr lvl="1"/>
            <a:r>
              <a:rPr lang="en-US" sz="1400" dirty="0"/>
              <a:t>Engagement skews toward likes rather than comments/shares → limited deeper interaction.</a:t>
            </a:r>
          </a:p>
          <a:p>
            <a:r>
              <a:rPr lang="en-US" sz="1400" b="1" u="sng" dirty="0"/>
              <a:t>Website</a:t>
            </a:r>
          </a:p>
          <a:p>
            <a:pPr lvl="1"/>
            <a:r>
              <a:rPr lang="en-US" sz="1400" dirty="0"/>
              <a:t>Clear, professional, user-friendly hub for tools, newsletters, resources.</a:t>
            </a:r>
          </a:p>
          <a:p>
            <a:pPr lvl="1"/>
            <a:r>
              <a:rPr lang="en-US" sz="1400" dirty="0"/>
              <a:t>Lacks interactive or youth-oriented digital experiences.</a:t>
            </a:r>
          </a:p>
        </p:txBody>
      </p:sp>
    </p:spTree>
    <p:extLst>
      <p:ext uri="{BB962C8B-B14F-4D97-AF65-F5344CB8AC3E}">
        <p14:creationId xmlns:p14="http://schemas.microsoft.com/office/powerpoint/2010/main" val="3984608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2BACD-6E3D-64DE-2833-8634747F71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653037-710A-ECAC-D825-AC5AB5614295}"/>
              </a:ext>
            </a:extLst>
          </p:cNvPr>
          <p:cNvSpPr>
            <a:spLocks noGrp="1"/>
          </p:cNvSpPr>
          <p:nvPr>
            <p:ph type="title"/>
          </p:nvPr>
        </p:nvSpPr>
        <p:spPr/>
        <p:txBody>
          <a:bodyPr/>
          <a:lstStyle/>
          <a:p>
            <a:r>
              <a:rPr lang="en-US" b="1" dirty="0"/>
              <a:t>Content Opportunities</a:t>
            </a:r>
            <a:endParaRPr b="1" dirty="0"/>
          </a:p>
        </p:txBody>
      </p:sp>
      <p:sp>
        <p:nvSpPr>
          <p:cNvPr id="3" name="Content Placeholder 2">
            <a:extLst>
              <a:ext uri="{FF2B5EF4-FFF2-40B4-BE49-F238E27FC236}">
                <a16:creationId xmlns:a16="http://schemas.microsoft.com/office/drawing/2014/main" id="{AF20241B-4496-B799-F6E5-F753A1F66296}"/>
              </a:ext>
            </a:extLst>
          </p:cNvPr>
          <p:cNvSpPr>
            <a:spLocks noGrp="1"/>
          </p:cNvSpPr>
          <p:nvPr>
            <p:ph idx="1"/>
          </p:nvPr>
        </p:nvSpPr>
        <p:spPr/>
        <p:txBody>
          <a:bodyPr>
            <a:normAutofit/>
          </a:bodyPr>
          <a:lstStyle/>
          <a:p>
            <a:r>
              <a:rPr lang="en-US" dirty="0"/>
              <a:t>CNB excels in reach, consistency, and brand stability.</a:t>
            </a:r>
          </a:p>
          <a:p>
            <a:r>
              <a:rPr lang="en-US" dirty="0"/>
              <a:t>Style remains more formal compared to competitors’ modern or grassroots approaches.</a:t>
            </a:r>
          </a:p>
          <a:p>
            <a:r>
              <a:rPr lang="en-US" b="1" u="sng" dirty="0">
                <a:solidFill>
                  <a:srgbClr val="FF0000"/>
                </a:solidFill>
              </a:rPr>
              <a:t>Opportunities to expand</a:t>
            </a:r>
            <a:r>
              <a:rPr lang="en-US" dirty="0">
                <a:solidFill>
                  <a:schemeClr val="tx1"/>
                </a:solidFill>
              </a:rPr>
              <a:t> - </a:t>
            </a:r>
            <a:r>
              <a:rPr lang="en-US" dirty="0"/>
              <a:t>Interactive posts, short-form video, storytelling, and youth-focused content.</a:t>
            </a:r>
          </a:p>
          <a:p>
            <a:r>
              <a:rPr lang="en-US" dirty="0"/>
              <a:t>Modernization could strengthen engagement, attract new generations, and deepen community connection.</a:t>
            </a:r>
            <a:endParaRPr dirty="0"/>
          </a:p>
        </p:txBody>
      </p:sp>
    </p:spTree>
    <p:extLst>
      <p:ext uri="{BB962C8B-B14F-4D97-AF65-F5344CB8AC3E}">
        <p14:creationId xmlns:p14="http://schemas.microsoft.com/office/powerpoint/2010/main" val="1027450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01219-6204-7995-C6F7-0EF4A1A07D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D3CFAA-1861-E169-455A-EBF348416380}"/>
              </a:ext>
            </a:extLst>
          </p:cNvPr>
          <p:cNvSpPr>
            <a:spLocks noGrp="1"/>
          </p:cNvSpPr>
          <p:nvPr>
            <p:ph type="title"/>
          </p:nvPr>
        </p:nvSpPr>
        <p:spPr/>
        <p:txBody>
          <a:bodyPr/>
          <a:lstStyle/>
          <a:p>
            <a:r>
              <a:rPr lang="en-US" b="1" u="sng" dirty="0"/>
              <a:t>Positioning Statement</a:t>
            </a:r>
            <a:endParaRPr b="1" u="sng" dirty="0"/>
          </a:p>
        </p:txBody>
      </p:sp>
      <p:sp>
        <p:nvSpPr>
          <p:cNvPr id="3" name="Content Placeholder 2">
            <a:extLst>
              <a:ext uri="{FF2B5EF4-FFF2-40B4-BE49-F238E27FC236}">
                <a16:creationId xmlns:a16="http://schemas.microsoft.com/office/drawing/2014/main" id="{587AA863-1F54-C2BE-27DA-27F9E5132659}"/>
              </a:ext>
            </a:extLst>
          </p:cNvPr>
          <p:cNvSpPr>
            <a:spLocks noGrp="1"/>
          </p:cNvSpPr>
          <p:nvPr>
            <p:ph idx="1"/>
          </p:nvPr>
        </p:nvSpPr>
        <p:spPr/>
        <p:txBody>
          <a:bodyPr>
            <a:normAutofit/>
          </a:bodyPr>
          <a:lstStyle/>
          <a:p>
            <a:r>
              <a:rPr lang="en-US" sz="2000" dirty="0"/>
              <a:t>For community members of all ages seeking greater financial literacy and trusted financial guidance, CNB can establish itself as the premier locally owned financial institution in the region. CNB can leverage its strong community ties, personal service, and long-standing reputation to provide engaging and transparent financial education opportunities. By expanding awareness of existing programs, such as “Money Squad” for youth and retirement seminars for older adults, as well as introducing new interactive digital tools, CNB can be recognized as both a trusted financial partner and a leader in literacy across generations.</a:t>
            </a:r>
            <a:endParaRPr sz="2000" dirty="0"/>
          </a:p>
        </p:txBody>
      </p:sp>
    </p:spTree>
    <p:extLst>
      <p:ext uri="{BB962C8B-B14F-4D97-AF65-F5344CB8AC3E}">
        <p14:creationId xmlns:p14="http://schemas.microsoft.com/office/powerpoint/2010/main" val="2164239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D098B-E06E-9D15-6AB7-C78A0C0D07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8BA57A-1E74-C234-944E-DAEC0F92CD6F}"/>
              </a:ext>
            </a:extLst>
          </p:cNvPr>
          <p:cNvSpPr>
            <a:spLocks noGrp="1"/>
          </p:cNvSpPr>
          <p:nvPr>
            <p:ph type="title" idx="4294967295"/>
          </p:nvPr>
        </p:nvSpPr>
        <p:spPr>
          <a:xfrm>
            <a:off x="1172369" y="591524"/>
            <a:ext cx="6799262" cy="814490"/>
          </a:xfrm>
        </p:spPr>
        <p:txBody>
          <a:bodyPr/>
          <a:lstStyle/>
          <a:p>
            <a:r>
              <a:rPr lang="en-US" b="1" dirty="0"/>
              <a:t>Goals</a:t>
            </a:r>
            <a:endParaRPr b="1" dirty="0"/>
          </a:p>
        </p:txBody>
      </p:sp>
      <p:sp>
        <p:nvSpPr>
          <p:cNvPr id="3" name="Content Placeholder 2">
            <a:extLst>
              <a:ext uri="{FF2B5EF4-FFF2-40B4-BE49-F238E27FC236}">
                <a16:creationId xmlns:a16="http://schemas.microsoft.com/office/drawing/2014/main" id="{0E0BF7CF-6532-AF2D-A233-D11F608D104D}"/>
              </a:ext>
            </a:extLst>
          </p:cNvPr>
          <p:cNvSpPr>
            <a:spLocks noGrp="1"/>
          </p:cNvSpPr>
          <p:nvPr>
            <p:ph idx="4294967295"/>
          </p:nvPr>
        </p:nvSpPr>
        <p:spPr>
          <a:xfrm>
            <a:off x="920481" y="1497831"/>
            <a:ext cx="7303037" cy="4768645"/>
          </a:xfrm>
        </p:spPr>
        <p:txBody>
          <a:bodyPr>
            <a:normAutofit/>
          </a:bodyPr>
          <a:lstStyle/>
          <a:p>
            <a:r>
              <a:rPr lang="en-US" sz="2000" b="1" dirty="0"/>
              <a:t>Reputational Goals</a:t>
            </a:r>
          </a:p>
          <a:p>
            <a:pPr lvl="1"/>
            <a:r>
              <a:rPr lang="en-US" sz="1600" dirty="0"/>
              <a:t>Establish CNB as the most trusted, visible financial literacy leader in the region.</a:t>
            </a:r>
          </a:p>
          <a:p>
            <a:pPr lvl="1"/>
            <a:r>
              <a:rPr lang="en-US" sz="1600" dirty="0"/>
              <a:t>Reinforce brand identity centered on education, community, and transparency.</a:t>
            </a:r>
          </a:p>
          <a:p>
            <a:r>
              <a:rPr lang="en-US" sz="2000" b="1" dirty="0"/>
              <a:t>Relationship Goals</a:t>
            </a:r>
          </a:p>
          <a:p>
            <a:pPr lvl="1"/>
            <a:r>
              <a:rPr lang="en-US" sz="1600" dirty="0"/>
              <a:t>Strengthen connections with diverse audiences across age groups.</a:t>
            </a:r>
          </a:p>
          <a:p>
            <a:pPr lvl="1"/>
            <a:r>
              <a:rPr lang="en-US" sz="1600" dirty="0"/>
              <a:t>Expand partnerships with schools, nonprofits, influencers, and community organizations.</a:t>
            </a:r>
          </a:p>
          <a:p>
            <a:pPr lvl="1"/>
            <a:r>
              <a:rPr lang="en-US" sz="1600" dirty="0"/>
              <a:t>Increase visibility of literacy programs for youth, adults, and retirees.</a:t>
            </a:r>
          </a:p>
          <a:p>
            <a:r>
              <a:rPr lang="en-US" sz="2000" b="1" dirty="0"/>
              <a:t>Task Goals</a:t>
            </a:r>
            <a:endParaRPr lang="en-US" sz="2000" dirty="0"/>
          </a:p>
          <a:p>
            <a:pPr lvl="1"/>
            <a:r>
              <a:rPr lang="en-US" sz="1600" dirty="0"/>
              <a:t>Modernize outreach using CNB’s strong digital presence.</a:t>
            </a:r>
          </a:p>
          <a:p>
            <a:pPr lvl="1"/>
            <a:r>
              <a:rPr lang="en-US" sz="1600" dirty="0"/>
              <a:t>Add interactive formats: webinars, reels, calculators, Q&amp;A sessions.</a:t>
            </a:r>
          </a:p>
          <a:p>
            <a:pPr lvl="1"/>
            <a:r>
              <a:rPr lang="en-US" sz="1600" dirty="0"/>
              <a:t>Complement traditional workshops with engaging digital content.</a:t>
            </a:r>
            <a:endParaRPr sz="1600" dirty="0"/>
          </a:p>
        </p:txBody>
      </p:sp>
    </p:spTree>
    <p:extLst>
      <p:ext uri="{BB962C8B-B14F-4D97-AF65-F5344CB8AC3E}">
        <p14:creationId xmlns:p14="http://schemas.microsoft.com/office/powerpoint/2010/main" val="3156208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9D34E-C744-262A-1AF4-B14B9C463A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400CD6-DBDF-99EB-E18C-0C3D24C214FC}"/>
              </a:ext>
            </a:extLst>
          </p:cNvPr>
          <p:cNvSpPr>
            <a:spLocks noGrp="1"/>
          </p:cNvSpPr>
          <p:nvPr>
            <p:ph type="title"/>
          </p:nvPr>
        </p:nvSpPr>
        <p:spPr/>
        <p:txBody>
          <a:bodyPr/>
          <a:lstStyle/>
          <a:p>
            <a:r>
              <a:rPr lang="en-US" b="1" dirty="0"/>
              <a:t>Objectives</a:t>
            </a:r>
            <a:endParaRPr b="1" dirty="0"/>
          </a:p>
        </p:txBody>
      </p:sp>
      <p:sp>
        <p:nvSpPr>
          <p:cNvPr id="3" name="Content Placeholder 2">
            <a:extLst>
              <a:ext uri="{FF2B5EF4-FFF2-40B4-BE49-F238E27FC236}">
                <a16:creationId xmlns:a16="http://schemas.microsoft.com/office/drawing/2014/main" id="{D1BE2B73-52F2-DB5F-BAED-DBF53BB50727}"/>
              </a:ext>
            </a:extLst>
          </p:cNvPr>
          <p:cNvSpPr>
            <a:spLocks noGrp="1"/>
          </p:cNvSpPr>
          <p:nvPr>
            <p:ph idx="1"/>
          </p:nvPr>
        </p:nvSpPr>
        <p:spPr/>
        <p:txBody>
          <a:bodyPr>
            <a:normAutofit lnSpcReduction="10000"/>
          </a:bodyPr>
          <a:lstStyle/>
          <a:p>
            <a:r>
              <a:rPr lang="en-US" b="1" dirty="0"/>
              <a:t>Awareness Objective</a:t>
            </a:r>
          </a:p>
          <a:p>
            <a:pPr lvl="1"/>
            <a:r>
              <a:rPr lang="en-US" dirty="0"/>
              <a:t>Boost recognition of CNB literacy programs by 15% within one year.</a:t>
            </a:r>
          </a:p>
          <a:p>
            <a:r>
              <a:rPr lang="en-US" b="1" dirty="0"/>
              <a:t>Acceptance Objective</a:t>
            </a:r>
          </a:p>
          <a:p>
            <a:pPr lvl="1"/>
            <a:r>
              <a:rPr lang="en-US" dirty="0"/>
              <a:t>Increase website/social media engagement by 25% through interactive, youth-oriented campaigns.</a:t>
            </a:r>
          </a:p>
          <a:p>
            <a:r>
              <a:rPr lang="en-US" b="1" dirty="0"/>
              <a:t>Action Objective</a:t>
            </a:r>
          </a:p>
          <a:p>
            <a:pPr lvl="1"/>
            <a:r>
              <a:rPr lang="en-US" dirty="0"/>
              <a:t>Increase seminar participation, school partnerships, and literacy-linked account openings by 30% within one year.</a:t>
            </a:r>
            <a:endParaRPr dirty="0"/>
          </a:p>
        </p:txBody>
      </p:sp>
    </p:spTree>
    <p:extLst>
      <p:ext uri="{BB962C8B-B14F-4D97-AF65-F5344CB8AC3E}">
        <p14:creationId xmlns:p14="http://schemas.microsoft.com/office/powerpoint/2010/main" val="1437025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864BE-0256-DE2A-AB1A-E2201B6E34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31F728-5780-EBE9-C133-85DAE2966BE1}"/>
              </a:ext>
            </a:extLst>
          </p:cNvPr>
          <p:cNvSpPr>
            <a:spLocks noGrp="1"/>
          </p:cNvSpPr>
          <p:nvPr>
            <p:ph type="title"/>
          </p:nvPr>
        </p:nvSpPr>
        <p:spPr/>
        <p:txBody>
          <a:bodyPr>
            <a:normAutofit fontScale="90000"/>
          </a:bodyPr>
          <a:lstStyle/>
          <a:p>
            <a:r>
              <a:rPr lang="en-US" b="1" dirty="0"/>
              <a:t>Proactive &amp; Reactive Strategies</a:t>
            </a:r>
            <a:endParaRPr b="1" dirty="0"/>
          </a:p>
        </p:txBody>
      </p:sp>
      <p:sp>
        <p:nvSpPr>
          <p:cNvPr id="3" name="Content Placeholder 2">
            <a:extLst>
              <a:ext uri="{FF2B5EF4-FFF2-40B4-BE49-F238E27FC236}">
                <a16:creationId xmlns:a16="http://schemas.microsoft.com/office/drawing/2014/main" id="{CDFC73E6-018E-17B5-5023-0C4D12351C67}"/>
              </a:ext>
            </a:extLst>
          </p:cNvPr>
          <p:cNvSpPr>
            <a:spLocks noGrp="1"/>
          </p:cNvSpPr>
          <p:nvPr>
            <p:ph idx="1"/>
          </p:nvPr>
        </p:nvSpPr>
        <p:spPr/>
        <p:txBody>
          <a:bodyPr>
            <a:normAutofit fontScale="62500" lnSpcReduction="20000"/>
          </a:bodyPr>
          <a:lstStyle/>
          <a:p>
            <a:r>
              <a:rPr lang="en-US" b="1" dirty="0"/>
              <a:t>Action Strategy</a:t>
            </a:r>
            <a:endParaRPr lang="en-US" dirty="0"/>
          </a:p>
          <a:p>
            <a:pPr lvl="1"/>
            <a:r>
              <a:rPr lang="en-US" dirty="0"/>
              <a:t>Expand existing financial literacy programs across all ages (Money Squad, retirement seminars).</a:t>
            </a:r>
          </a:p>
          <a:p>
            <a:pPr lvl="1"/>
            <a:r>
              <a:rPr lang="en-US" dirty="0"/>
              <a:t>Strengthen promotion, survey, and focus group showed that many customers are unaware of current workshops and tools.</a:t>
            </a:r>
          </a:p>
          <a:p>
            <a:pPr lvl="1"/>
            <a:r>
              <a:rPr lang="en-US" dirty="0"/>
              <a:t>Increase CNB staff presence at community events and local sponsorships.</a:t>
            </a:r>
          </a:p>
          <a:p>
            <a:pPr lvl="1"/>
            <a:r>
              <a:rPr lang="en-US" dirty="0"/>
              <a:t>Reinforce CNB’s identity as a community-centered bank serving individuals &amp; businesses.</a:t>
            </a:r>
          </a:p>
          <a:p>
            <a:r>
              <a:rPr lang="en-US" b="1" dirty="0"/>
              <a:t>Communication Strategy</a:t>
            </a:r>
          </a:p>
          <a:p>
            <a:pPr lvl="1"/>
            <a:r>
              <a:rPr lang="en-US" dirty="0"/>
              <a:t>Shift from conservative tone to more engaging, interactive content.</a:t>
            </a:r>
          </a:p>
          <a:p>
            <a:pPr lvl="1"/>
            <a:r>
              <a:rPr lang="en-US" dirty="0"/>
              <a:t>Add reels, podcasts, behind-the-scenes posts, and Q&amp;A sessions to reach younger audiences.</a:t>
            </a:r>
          </a:p>
          <a:p>
            <a:pPr lvl="1"/>
            <a:r>
              <a:rPr lang="en-US" dirty="0"/>
              <a:t>Use clear storytelling about community work, fraud protection, and fee reductions.</a:t>
            </a:r>
          </a:p>
          <a:p>
            <a:pPr lvl="1"/>
            <a:r>
              <a:rPr lang="en-US" dirty="0"/>
              <a:t>Utilize newsletters, digital tools, school presentations, and branch communication.</a:t>
            </a:r>
            <a:endParaRPr dirty="0"/>
          </a:p>
        </p:txBody>
      </p:sp>
    </p:spTree>
    <p:extLst>
      <p:ext uri="{BB962C8B-B14F-4D97-AF65-F5344CB8AC3E}">
        <p14:creationId xmlns:p14="http://schemas.microsoft.com/office/powerpoint/2010/main" val="1821254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74292-FC87-613B-36F1-FA28012701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5F8A4E-FD85-4FF3-DC7D-1BC97CB333EE}"/>
              </a:ext>
            </a:extLst>
          </p:cNvPr>
          <p:cNvSpPr>
            <a:spLocks noGrp="1"/>
          </p:cNvSpPr>
          <p:nvPr>
            <p:ph type="title"/>
          </p:nvPr>
        </p:nvSpPr>
        <p:spPr/>
        <p:txBody>
          <a:bodyPr>
            <a:normAutofit fontScale="90000"/>
          </a:bodyPr>
          <a:lstStyle/>
          <a:p>
            <a:r>
              <a:rPr lang="en-US" b="1" dirty="0"/>
              <a:t>Proactive &amp; Reactive Strategies</a:t>
            </a:r>
            <a:endParaRPr b="1" dirty="0"/>
          </a:p>
        </p:txBody>
      </p:sp>
      <p:sp>
        <p:nvSpPr>
          <p:cNvPr id="3" name="Content Placeholder 2">
            <a:extLst>
              <a:ext uri="{FF2B5EF4-FFF2-40B4-BE49-F238E27FC236}">
                <a16:creationId xmlns:a16="http://schemas.microsoft.com/office/drawing/2014/main" id="{9A1DD326-3BF5-B9B4-EAF6-406CB962A56C}"/>
              </a:ext>
            </a:extLst>
          </p:cNvPr>
          <p:cNvSpPr>
            <a:spLocks noGrp="1"/>
          </p:cNvSpPr>
          <p:nvPr>
            <p:ph idx="1"/>
          </p:nvPr>
        </p:nvSpPr>
        <p:spPr/>
        <p:txBody>
          <a:bodyPr>
            <a:normAutofit/>
          </a:bodyPr>
          <a:lstStyle/>
          <a:p>
            <a:r>
              <a:rPr lang="en-US" b="1" dirty="0"/>
              <a:t>Proactive Strategy</a:t>
            </a:r>
            <a:endParaRPr lang="en-US" dirty="0"/>
          </a:p>
          <a:p>
            <a:pPr lvl="1"/>
            <a:r>
              <a:rPr lang="en-US" dirty="0"/>
              <a:t>Maintain consistent visibility through partnerships with schools, nonprofits, and influencers.</a:t>
            </a:r>
          </a:p>
          <a:p>
            <a:pPr lvl="1"/>
            <a:r>
              <a:rPr lang="en-US" dirty="0"/>
              <a:t>Sponsor community initiatives and provide hands-on tools (calculators, worksheets, workshops).</a:t>
            </a:r>
          </a:p>
          <a:p>
            <a:pPr lvl="1"/>
            <a:r>
              <a:rPr lang="en-US" dirty="0"/>
              <a:t>Share newsworthy customer success stories and financial education content.</a:t>
            </a:r>
          </a:p>
          <a:p>
            <a:pPr lvl="1"/>
            <a:r>
              <a:rPr lang="en-US" dirty="0"/>
              <a:t>Position CNB as both a financial provider and a long-term financial wellness partner.</a:t>
            </a:r>
            <a:endParaRPr dirty="0"/>
          </a:p>
        </p:txBody>
      </p:sp>
    </p:spTree>
    <p:extLst>
      <p:ext uri="{BB962C8B-B14F-4D97-AF65-F5344CB8AC3E}">
        <p14:creationId xmlns:p14="http://schemas.microsoft.com/office/powerpoint/2010/main" val="6224973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E29E0-DCF5-F247-300D-726A0A9748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4778A5-47A6-ECC0-07FF-64910F8E7DB7}"/>
              </a:ext>
            </a:extLst>
          </p:cNvPr>
          <p:cNvSpPr>
            <a:spLocks noGrp="1"/>
          </p:cNvSpPr>
          <p:nvPr>
            <p:ph type="title"/>
          </p:nvPr>
        </p:nvSpPr>
        <p:spPr/>
        <p:txBody>
          <a:bodyPr>
            <a:normAutofit fontScale="90000"/>
          </a:bodyPr>
          <a:lstStyle/>
          <a:p>
            <a:r>
              <a:rPr lang="en-US" b="1" dirty="0"/>
              <a:t>Proactive &amp; Reactive Strategies</a:t>
            </a:r>
            <a:endParaRPr b="1" dirty="0"/>
          </a:p>
        </p:txBody>
      </p:sp>
      <p:sp>
        <p:nvSpPr>
          <p:cNvPr id="3" name="Content Placeholder 2">
            <a:extLst>
              <a:ext uri="{FF2B5EF4-FFF2-40B4-BE49-F238E27FC236}">
                <a16:creationId xmlns:a16="http://schemas.microsoft.com/office/drawing/2014/main" id="{93AB7C5E-9BBB-4099-CA59-E3F3A924F105}"/>
              </a:ext>
            </a:extLst>
          </p:cNvPr>
          <p:cNvSpPr>
            <a:spLocks noGrp="1"/>
          </p:cNvSpPr>
          <p:nvPr>
            <p:ph idx="1"/>
          </p:nvPr>
        </p:nvSpPr>
        <p:spPr/>
        <p:txBody>
          <a:bodyPr>
            <a:normAutofit/>
          </a:bodyPr>
          <a:lstStyle/>
          <a:p>
            <a:r>
              <a:rPr lang="en-US" b="1" dirty="0"/>
              <a:t>Reactive Strategy</a:t>
            </a:r>
            <a:endParaRPr lang="en-US" dirty="0"/>
          </a:p>
          <a:p>
            <a:pPr lvl="1"/>
            <a:r>
              <a:rPr lang="en-US" dirty="0"/>
              <a:t>Use </a:t>
            </a:r>
            <a:r>
              <a:rPr lang="en-US" b="1" u="sng" dirty="0">
                <a:solidFill>
                  <a:srgbClr val="FF0000"/>
                </a:solidFill>
              </a:rPr>
              <a:t>defensive responses</a:t>
            </a:r>
            <a:r>
              <a:rPr lang="en-US" dirty="0"/>
              <a:t> emphasizing transparency, fairness, and community ownership.</a:t>
            </a:r>
          </a:p>
          <a:p>
            <a:pPr lvl="1"/>
            <a:r>
              <a:rPr lang="en-US" dirty="0"/>
              <a:t>Address issues through corrective action, restitution, and empathetic communication.</a:t>
            </a:r>
          </a:p>
          <a:p>
            <a:pPr lvl="1"/>
            <a:r>
              <a:rPr lang="en-US" dirty="0"/>
              <a:t>Apply vocal commiseration (express regret/apology when appropriate).</a:t>
            </a:r>
          </a:p>
          <a:p>
            <a:pPr lvl="1"/>
            <a:r>
              <a:rPr lang="en-US" dirty="0"/>
              <a:t>Use strategic silence when immediate comment could worsen public perception.</a:t>
            </a:r>
            <a:endParaRPr dirty="0"/>
          </a:p>
        </p:txBody>
      </p:sp>
    </p:spTree>
    <p:extLst>
      <p:ext uri="{BB962C8B-B14F-4D97-AF65-F5344CB8AC3E}">
        <p14:creationId xmlns:p14="http://schemas.microsoft.com/office/powerpoint/2010/main" val="716333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C4D11-C478-3E4D-39EF-F718539333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930AE4-4E5F-0B78-B96F-B30C200012B3}"/>
              </a:ext>
            </a:extLst>
          </p:cNvPr>
          <p:cNvSpPr>
            <a:spLocks noGrp="1"/>
          </p:cNvSpPr>
          <p:nvPr>
            <p:ph type="title"/>
          </p:nvPr>
        </p:nvSpPr>
        <p:spPr/>
        <p:txBody>
          <a:bodyPr>
            <a:normAutofit fontScale="90000"/>
          </a:bodyPr>
          <a:lstStyle/>
          <a:p>
            <a:r>
              <a:rPr lang="en-US" b="1" dirty="0"/>
              <a:t>Proactive &amp; Reactive Strategies</a:t>
            </a:r>
            <a:endParaRPr b="1" dirty="0"/>
          </a:p>
        </p:txBody>
      </p:sp>
      <p:sp>
        <p:nvSpPr>
          <p:cNvPr id="3" name="Content Placeholder 2">
            <a:extLst>
              <a:ext uri="{FF2B5EF4-FFF2-40B4-BE49-F238E27FC236}">
                <a16:creationId xmlns:a16="http://schemas.microsoft.com/office/drawing/2014/main" id="{FC40B5B5-A31D-110D-47E0-1261216A6AB8}"/>
              </a:ext>
            </a:extLst>
          </p:cNvPr>
          <p:cNvSpPr>
            <a:spLocks noGrp="1"/>
          </p:cNvSpPr>
          <p:nvPr>
            <p:ph idx="1"/>
          </p:nvPr>
        </p:nvSpPr>
        <p:spPr/>
        <p:txBody>
          <a:bodyPr>
            <a:normAutofit/>
          </a:bodyPr>
          <a:lstStyle/>
          <a:p>
            <a:r>
              <a:rPr lang="en-US" b="1" dirty="0"/>
              <a:t>Rectifying Behavior Strategy</a:t>
            </a:r>
            <a:endParaRPr lang="en-US" dirty="0"/>
          </a:p>
          <a:p>
            <a:pPr lvl="1"/>
            <a:r>
              <a:rPr lang="en-US" dirty="0"/>
              <a:t>Respond quickly and authentically when behaviors or issues threaten reputation.</a:t>
            </a:r>
          </a:p>
          <a:p>
            <a:pPr lvl="1"/>
            <a:r>
              <a:rPr lang="en-US" dirty="0"/>
              <a:t>Implement corrective measures aligned with CNB’s mission and values.</a:t>
            </a:r>
          </a:p>
          <a:p>
            <a:pPr lvl="1"/>
            <a:r>
              <a:rPr lang="en-US" dirty="0"/>
              <a:t>Prioritize transparency and honesty to rebuild trust.</a:t>
            </a:r>
          </a:p>
          <a:p>
            <a:pPr lvl="1"/>
            <a:r>
              <a:rPr lang="en-US" dirty="0"/>
              <a:t>Demonstrate learning and improvement in all follow-up actions.</a:t>
            </a:r>
            <a:endParaRPr dirty="0"/>
          </a:p>
        </p:txBody>
      </p:sp>
    </p:spTree>
    <p:extLst>
      <p:ext uri="{BB962C8B-B14F-4D97-AF65-F5344CB8AC3E}">
        <p14:creationId xmlns:p14="http://schemas.microsoft.com/office/powerpoint/2010/main" val="2229480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AB68C-3970-D631-7D9C-504CFC420C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E1BD0C-36E1-512C-4C8C-F6E7E51D0B20}"/>
              </a:ext>
            </a:extLst>
          </p:cNvPr>
          <p:cNvSpPr>
            <a:spLocks noGrp="1"/>
          </p:cNvSpPr>
          <p:nvPr>
            <p:ph type="title"/>
          </p:nvPr>
        </p:nvSpPr>
        <p:spPr/>
        <p:txBody>
          <a:bodyPr>
            <a:normAutofit fontScale="90000"/>
          </a:bodyPr>
          <a:lstStyle/>
          <a:p>
            <a:r>
              <a:rPr lang="en-US" b="1" dirty="0"/>
              <a:t>Developing the Message Strategy</a:t>
            </a:r>
            <a:endParaRPr b="1" dirty="0"/>
          </a:p>
        </p:txBody>
      </p:sp>
      <p:sp>
        <p:nvSpPr>
          <p:cNvPr id="3" name="Content Placeholder 2">
            <a:extLst>
              <a:ext uri="{FF2B5EF4-FFF2-40B4-BE49-F238E27FC236}">
                <a16:creationId xmlns:a16="http://schemas.microsoft.com/office/drawing/2014/main" id="{6E7ABA8E-4EC3-B10B-E026-E87BA2B4CDEA}"/>
              </a:ext>
            </a:extLst>
          </p:cNvPr>
          <p:cNvSpPr>
            <a:spLocks noGrp="1"/>
          </p:cNvSpPr>
          <p:nvPr>
            <p:ph idx="1"/>
          </p:nvPr>
        </p:nvSpPr>
        <p:spPr/>
        <p:txBody>
          <a:bodyPr>
            <a:normAutofit fontScale="92500" lnSpcReduction="10000"/>
          </a:bodyPr>
          <a:lstStyle/>
          <a:p>
            <a:r>
              <a:rPr lang="en-US" b="1" dirty="0"/>
              <a:t>Message Source – Dario Saccente</a:t>
            </a:r>
            <a:endParaRPr lang="en-US" dirty="0"/>
          </a:p>
          <a:p>
            <a:pPr lvl="1"/>
            <a:r>
              <a:rPr lang="en-US" dirty="0"/>
              <a:t>Wealth Advisor serving as the primary spokesperson for CNB.</a:t>
            </a:r>
          </a:p>
          <a:p>
            <a:pPr lvl="1"/>
            <a:r>
              <a:rPr lang="en-US" dirty="0"/>
              <a:t>Brings credibility in investments, retirement planning, and long-term financial guidance.</a:t>
            </a:r>
          </a:p>
          <a:p>
            <a:pPr lvl="1"/>
            <a:r>
              <a:rPr lang="en-US" dirty="0"/>
              <a:t>Viewed as trustworthy due to expertise and community-based presence.</a:t>
            </a:r>
          </a:p>
          <a:p>
            <a:pPr lvl="1"/>
            <a:r>
              <a:rPr lang="en-US" dirty="0"/>
              <a:t>Communicates complex topics in clear, relatable language for all age groups.</a:t>
            </a:r>
          </a:p>
          <a:p>
            <a:pPr lvl="1"/>
            <a:r>
              <a:rPr lang="en-US" dirty="0"/>
              <a:t>Reinforces CNB’s mission of personalized service, transparency, and financial education.</a:t>
            </a:r>
            <a:endParaRPr dirty="0"/>
          </a:p>
        </p:txBody>
      </p:sp>
    </p:spTree>
    <p:extLst>
      <p:ext uri="{BB962C8B-B14F-4D97-AF65-F5344CB8AC3E}">
        <p14:creationId xmlns:p14="http://schemas.microsoft.com/office/powerpoint/2010/main" val="3493087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0F0A1-623F-E9DA-51BC-3976A8349D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676041-9AB9-3B33-C339-CCF4F9F5E48B}"/>
              </a:ext>
            </a:extLst>
          </p:cNvPr>
          <p:cNvSpPr>
            <a:spLocks noGrp="1"/>
          </p:cNvSpPr>
          <p:nvPr>
            <p:ph type="title"/>
          </p:nvPr>
        </p:nvSpPr>
        <p:spPr/>
        <p:txBody>
          <a:bodyPr>
            <a:normAutofit/>
          </a:bodyPr>
          <a:lstStyle/>
          <a:p>
            <a:r>
              <a:rPr lang="en-US" b="1" dirty="0"/>
              <a:t>Message Appeal</a:t>
            </a:r>
            <a:endParaRPr b="1" dirty="0"/>
          </a:p>
        </p:txBody>
      </p:sp>
      <p:sp>
        <p:nvSpPr>
          <p:cNvPr id="3" name="Content Placeholder 2">
            <a:extLst>
              <a:ext uri="{FF2B5EF4-FFF2-40B4-BE49-F238E27FC236}">
                <a16:creationId xmlns:a16="http://schemas.microsoft.com/office/drawing/2014/main" id="{2461EFA5-E622-3FCA-A77C-A5E0AD71427A}"/>
              </a:ext>
            </a:extLst>
          </p:cNvPr>
          <p:cNvSpPr>
            <a:spLocks noGrp="1"/>
          </p:cNvSpPr>
          <p:nvPr>
            <p:ph idx="1"/>
          </p:nvPr>
        </p:nvSpPr>
        <p:spPr/>
        <p:txBody>
          <a:bodyPr>
            <a:normAutofit fontScale="85000" lnSpcReduction="20000"/>
          </a:bodyPr>
          <a:lstStyle/>
          <a:p>
            <a:r>
              <a:rPr lang="en-US" b="1" dirty="0"/>
              <a:t>Rational Appeals</a:t>
            </a:r>
          </a:p>
          <a:p>
            <a:pPr lvl="1"/>
            <a:r>
              <a:rPr lang="en-US" dirty="0"/>
              <a:t>Highlights CNB’s strengths: social media leadership, community partnerships, youth programs, and retirement seminars.</a:t>
            </a:r>
          </a:p>
          <a:p>
            <a:pPr lvl="1"/>
            <a:r>
              <a:rPr lang="en-US" dirty="0"/>
              <a:t>Uses testimonials and success stories to show impact.</a:t>
            </a:r>
          </a:p>
          <a:p>
            <a:pPr lvl="1"/>
            <a:r>
              <a:rPr lang="en-US" dirty="0"/>
              <a:t>Differentiates CNB as the only locally owned bank with consistent literacy offerings.</a:t>
            </a:r>
          </a:p>
          <a:p>
            <a:r>
              <a:rPr lang="en-US" b="1" dirty="0"/>
              <a:t>Emotional Appeals</a:t>
            </a:r>
          </a:p>
          <a:p>
            <a:pPr lvl="1"/>
            <a:r>
              <a:rPr lang="en-US" dirty="0"/>
              <a:t>Focuses on empowerment, stability, and community pride.</a:t>
            </a:r>
          </a:p>
          <a:p>
            <a:pPr lvl="1"/>
            <a:r>
              <a:rPr lang="en-US" dirty="0"/>
              <a:t>Encourages youth to feel confident starting their financial journey early.</a:t>
            </a:r>
          </a:p>
          <a:p>
            <a:pPr lvl="1"/>
            <a:r>
              <a:rPr lang="en-US" dirty="0"/>
              <a:t>Reassures older adults of security and peace of mind in retirement.</a:t>
            </a:r>
            <a:endParaRPr dirty="0"/>
          </a:p>
        </p:txBody>
      </p:sp>
    </p:spTree>
    <p:extLst>
      <p:ext uri="{BB962C8B-B14F-4D97-AF65-F5344CB8AC3E}">
        <p14:creationId xmlns:p14="http://schemas.microsoft.com/office/powerpoint/2010/main" val="10388770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340AF-146C-5BE8-E9FB-8265D1C9E6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D480C6-81CF-AF32-6E82-09FFACAC69D0}"/>
              </a:ext>
            </a:extLst>
          </p:cNvPr>
          <p:cNvSpPr>
            <a:spLocks noGrp="1"/>
          </p:cNvSpPr>
          <p:nvPr>
            <p:ph type="title"/>
          </p:nvPr>
        </p:nvSpPr>
        <p:spPr/>
        <p:txBody>
          <a:bodyPr>
            <a:normAutofit/>
          </a:bodyPr>
          <a:lstStyle/>
          <a:p>
            <a:r>
              <a:rPr lang="en-US" b="1" dirty="0"/>
              <a:t>Communications</a:t>
            </a:r>
            <a:endParaRPr b="1" dirty="0"/>
          </a:p>
        </p:txBody>
      </p:sp>
      <p:sp>
        <p:nvSpPr>
          <p:cNvPr id="3" name="Content Placeholder 2">
            <a:extLst>
              <a:ext uri="{FF2B5EF4-FFF2-40B4-BE49-F238E27FC236}">
                <a16:creationId xmlns:a16="http://schemas.microsoft.com/office/drawing/2014/main" id="{062B0F3B-3B56-4BC1-6E0D-1DDE4A9E5033}"/>
              </a:ext>
            </a:extLst>
          </p:cNvPr>
          <p:cNvSpPr>
            <a:spLocks noGrp="1"/>
          </p:cNvSpPr>
          <p:nvPr>
            <p:ph idx="1"/>
          </p:nvPr>
        </p:nvSpPr>
        <p:spPr/>
        <p:txBody>
          <a:bodyPr>
            <a:normAutofit lnSpcReduction="10000"/>
          </a:bodyPr>
          <a:lstStyle/>
          <a:p>
            <a:r>
              <a:rPr lang="en-US" b="1" dirty="0"/>
              <a:t>Verbal Communication</a:t>
            </a:r>
            <a:endParaRPr lang="en-US" dirty="0"/>
          </a:p>
          <a:p>
            <a:pPr lvl="1"/>
            <a:r>
              <a:rPr lang="en-US" dirty="0"/>
              <a:t>Prioritizes clarity, simplicity, and education—no </a:t>
            </a:r>
            <a:r>
              <a:rPr lang="en-US" dirty="0" err="1"/>
              <a:t>jargon.Uses</a:t>
            </a:r>
            <a:r>
              <a:rPr lang="en-US" dirty="0"/>
              <a:t> accessible terms: financial confidence, trusted partner, community focused.</a:t>
            </a:r>
          </a:p>
          <a:p>
            <a:pPr lvl="1"/>
            <a:r>
              <a:rPr lang="en-US" dirty="0"/>
              <a:t>Power words: </a:t>
            </a:r>
            <a:r>
              <a:rPr lang="en-US" b="1" i="1" dirty="0">
                <a:solidFill>
                  <a:srgbClr val="FF0000"/>
                </a:solidFill>
              </a:rPr>
              <a:t>secure, empower, local ally</a:t>
            </a:r>
            <a:r>
              <a:rPr lang="en-US" dirty="0"/>
              <a:t>.</a:t>
            </a:r>
          </a:p>
          <a:p>
            <a:pPr lvl="1"/>
            <a:r>
              <a:rPr lang="en-US" dirty="0"/>
              <a:t>Memorable program names (e.g., Money Squad).</a:t>
            </a:r>
          </a:p>
          <a:p>
            <a:pPr lvl="1"/>
            <a:r>
              <a:rPr lang="en-US" b="1" u="sng" dirty="0">
                <a:solidFill>
                  <a:srgbClr val="FF0000"/>
                </a:solidFill>
              </a:rPr>
              <a:t>Sample tagline</a:t>
            </a:r>
            <a:r>
              <a:rPr lang="en-US" dirty="0"/>
              <a:t>: </a:t>
            </a:r>
            <a:r>
              <a:rPr lang="en-US" b="1" i="1" dirty="0"/>
              <a:t>“Guidance You Can Trust, From Your Community’s Wealth Advisor.”</a:t>
            </a:r>
          </a:p>
          <a:p>
            <a:pPr lvl="1"/>
            <a:r>
              <a:rPr lang="en-US" dirty="0"/>
              <a:t>Ethical, transparent language strengthens credibility.</a:t>
            </a:r>
            <a:endParaRPr dirty="0"/>
          </a:p>
        </p:txBody>
      </p:sp>
    </p:spTree>
    <p:extLst>
      <p:ext uri="{BB962C8B-B14F-4D97-AF65-F5344CB8AC3E}">
        <p14:creationId xmlns:p14="http://schemas.microsoft.com/office/powerpoint/2010/main" val="76949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D838A-5709-7C41-9D77-8CE2864B42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8DFFBB-CE22-6C01-01D8-DC32A6CE10F4}"/>
              </a:ext>
            </a:extLst>
          </p:cNvPr>
          <p:cNvSpPr>
            <a:spLocks noGrp="1"/>
          </p:cNvSpPr>
          <p:nvPr>
            <p:ph type="title"/>
          </p:nvPr>
        </p:nvSpPr>
        <p:spPr/>
        <p:txBody>
          <a:bodyPr>
            <a:normAutofit/>
          </a:bodyPr>
          <a:lstStyle/>
          <a:p>
            <a:r>
              <a:rPr lang="en-US" b="1" dirty="0"/>
              <a:t>Communications</a:t>
            </a:r>
            <a:endParaRPr b="1" dirty="0"/>
          </a:p>
        </p:txBody>
      </p:sp>
      <p:sp>
        <p:nvSpPr>
          <p:cNvPr id="3" name="Content Placeholder 2">
            <a:extLst>
              <a:ext uri="{FF2B5EF4-FFF2-40B4-BE49-F238E27FC236}">
                <a16:creationId xmlns:a16="http://schemas.microsoft.com/office/drawing/2014/main" id="{C8C36CAA-18FD-F880-475C-7214B89F7DD5}"/>
              </a:ext>
            </a:extLst>
          </p:cNvPr>
          <p:cNvSpPr>
            <a:spLocks noGrp="1"/>
          </p:cNvSpPr>
          <p:nvPr>
            <p:ph idx="1"/>
          </p:nvPr>
        </p:nvSpPr>
        <p:spPr/>
        <p:txBody>
          <a:bodyPr>
            <a:normAutofit fontScale="92500" lnSpcReduction="20000"/>
          </a:bodyPr>
          <a:lstStyle/>
          <a:p>
            <a:r>
              <a:rPr lang="en-US" b="1" dirty="0"/>
              <a:t>Nonverbal Communication</a:t>
            </a:r>
            <a:endParaRPr lang="en-US" dirty="0"/>
          </a:p>
          <a:p>
            <a:pPr lvl="1"/>
            <a:r>
              <a:rPr lang="en-US" dirty="0"/>
              <a:t>Consistent branding aligned with CNB’s new logo, colors, and polished identity.</a:t>
            </a:r>
          </a:p>
          <a:p>
            <a:pPr lvl="1"/>
            <a:r>
              <a:rPr lang="en-US" dirty="0"/>
              <a:t>Dario uses approachable posture, eye contact, and warm tone at community events.</a:t>
            </a:r>
          </a:p>
          <a:p>
            <a:pPr lvl="1"/>
            <a:r>
              <a:rPr lang="en-US" dirty="0"/>
              <a:t>His background as a professional comedian strengthens delivery and relatability.</a:t>
            </a:r>
          </a:p>
          <a:p>
            <a:pPr lvl="1"/>
            <a:r>
              <a:rPr lang="en-US" dirty="0"/>
              <a:t>Visual storytelling through short videos/reels showing real conversations with clients.</a:t>
            </a:r>
          </a:p>
          <a:p>
            <a:pPr lvl="1"/>
            <a:r>
              <a:rPr lang="en-US" dirty="0"/>
              <a:t>Timely updates via newsletters, social platforms, and digital tools reinforce trust.</a:t>
            </a:r>
          </a:p>
          <a:p>
            <a:pPr lvl="1"/>
            <a:endParaRPr dirty="0"/>
          </a:p>
        </p:txBody>
      </p:sp>
    </p:spTree>
    <p:extLst>
      <p:ext uri="{BB962C8B-B14F-4D97-AF65-F5344CB8AC3E}">
        <p14:creationId xmlns:p14="http://schemas.microsoft.com/office/powerpoint/2010/main" val="1913972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A6487-FF0F-7666-0F92-23614EE540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8D9312-BEE4-927B-9D78-8DB5C327C6CD}"/>
              </a:ext>
            </a:extLst>
          </p:cNvPr>
          <p:cNvSpPr>
            <a:spLocks noGrp="1"/>
          </p:cNvSpPr>
          <p:nvPr>
            <p:ph type="title"/>
          </p:nvPr>
        </p:nvSpPr>
        <p:spPr/>
        <p:txBody>
          <a:bodyPr>
            <a:normAutofit/>
          </a:bodyPr>
          <a:lstStyle/>
          <a:p>
            <a:r>
              <a:rPr lang="en-US" b="1" dirty="0"/>
              <a:t>Message Structure</a:t>
            </a:r>
            <a:endParaRPr b="1" dirty="0"/>
          </a:p>
        </p:txBody>
      </p:sp>
      <p:sp>
        <p:nvSpPr>
          <p:cNvPr id="3" name="Content Placeholder 2">
            <a:extLst>
              <a:ext uri="{FF2B5EF4-FFF2-40B4-BE49-F238E27FC236}">
                <a16:creationId xmlns:a16="http://schemas.microsoft.com/office/drawing/2014/main" id="{362FBDDB-6769-E482-4B71-7C68A1BFEB0C}"/>
              </a:ext>
            </a:extLst>
          </p:cNvPr>
          <p:cNvSpPr>
            <a:spLocks noGrp="1"/>
          </p:cNvSpPr>
          <p:nvPr>
            <p:ph idx="1"/>
          </p:nvPr>
        </p:nvSpPr>
        <p:spPr/>
        <p:txBody>
          <a:bodyPr>
            <a:normAutofit/>
          </a:bodyPr>
          <a:lstStyle/>
          <a:p>
            <a:r>
              <a:rPr lang="en-US" b="1" u="sng" dirty="0">
                <a:solidFill>
                  <a:srgbClr val="FF0000"/>
                </a:solidFill>
              </a:rPr>
              <a:t>Core Message</a:t>
            </a:r>
          </a:p>
          <a:p>
            <a:pPr lvl="1"/>
            <a:r>
              <a:rPr lang="en-US" b="1" i="1" dirty="0"/>
              <a:t>“Our goal at CNB is to give everyone the tools and confidence to make smart financial decisions.”</a:t>
            </a:r>
            <a:endParaRPr b="1" i="1" dirty="0"/>
          </a:p>
        </p:txBody>
      </p:sp>
    </p:spTree>
    <p:extLst>
      <p:ext uri="{BB962C8B-B14F-4D97-AF65-F5344CB8AC3E}">
        <p14:creationId xmlns:p14="http://schemas.microsoft.com/office/powerpoint/2010/main" val="26415677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C2160-61FE-B410-6808-2628A7D57C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78A00E-ABD1-5781-A703-F10271B2B7B8}"/>
              </a:ext>
            </a:extLst>
          </p:cNvPr>
          <p:cNvSpPr>
            <a:spLocks noGrp="1"/>
          </p:cNvSpPr>
          <p:nvPr>
            <p:ph type="title"/>
          </p:nvPr>
        </p:nvSpPr>
        <p:spPr/>
        <p:txBody>
          <a:bodyPr>
            <a:normAutofit/>
          </a:bodyPr>
          <a:lstStyle/>
          <a:p>
            <a:r>
              <a:rPr lang="en-US" b="1" dirty="0"/>
              <a:t>Communication Tactics</a:t>
            </a:r>
            <a:endParaRPr b="1" dirty="0"/>
          </a:p>
        </p:txBody>
      </p:sp>
      <p:sp>
        <p:nvSpPr>
          <p:cNvPr id="3" name="Content Placeholder 2">
            <a:extLst>
              <a:ext uri="{FF2B5EF4-FFF2-40B4-BE49-F238E27FC236}">
                <a16:creationId xmlns:a16="http://schemas.microsoft.com/office/drawing/2014/main" id="{26716606-D158-E0F7-B984-D1787718B548}"/>
              </a:ext>
            </a:extLst>
          </p:cNvPr>
          <p:cNvSpPr>
            <a:spLocks noGrp="1"/>
          </p:cNvSpPr>
          <p:nvPr>
            <p:ph idx="1"/>
          </p:nvPr>
        </p:nvSpPr>
        <p:spPr/>
        <p:txBody>
          <a:bodyPr>
            <a:normAutofit fontScale="70000" lnSpcReduction="20000"/>
          </a:bodyPr>
          <a:lstStyle/>
          <a:p>
            <a:pPr marL="0" indent="0">
              <a:buNone/>
            </a:pPr>
            <a:r>
              <a:rPr lang="en-US" sz="2900" b="1" dirty="0">
                <a:solidFill>
                  <a:srgbClr val="FF0000"/>
                </a:solidFill>
              </a:rPr>
              <a:t>Owned Media Tactics</a:t>
            </a:r>
            <a:endParaRPr lang="en-US" sz="2900" dirty="0">
              <a:solidFill>
                <a:srgbClr val="FF0000"/>
              </a:solidFill>
            </a:endParaRPr>
          </a:p>
          <a:p>
            <a:r>
              <a:rPr lang="en-US" b="1" dirty="0"/>
              <a:t>Digital &amp; Organizational Media</a:t>
            </a:r>
          </a:p>
          <a:p>
            <a:pPr lvl="1"/>
            <a:r>
              <a:rPr lang="en-US" dirty="0"/>
              <a:t>Develop a Financial Literacy Hub with calculators, simulators, videos, and tutorials.</a:t>
            </a:r>
          </a:p>
          <a:p>
            <a:pPr lvl="1"/>
            <a:r>
              <a:rPr lang="en-US" dirty="0"/>
              <a:t>Expand blog, newsletters, and in-branch materials to highlight educational tools.</a:t>
            </a:r>
          </a:p>
          <a:p>
            <a:pPr lvl="1"/>
            <a:r>
              <a:rPr lang="en-US" dirty="0"/>
              <a:t>Monthly “Money Made Simple” email segments tailored by life stage.</a:t>
            </a:r>
          </a:p>
          <a:p>
            <a:r>
              <a:rPr lang="en-US" b="1" dirty="0"/>
              <a:t>Print &amp; In-Branch Publications</a:t>
            </a:r>
          </a:p>
          <a:p>
            <a:pPr lvl="1"/>
            <a:r>
              <a:rPr lang="en-US" dirty="0"/>
              <a:t>Brochures, posters, and flyers with QR codes linking to digital tools.</a:t>
            </a:r>
          </a:p>
          <a:p>
            <a:pPr lvl="1"/>
            <a:r>
              <a:rPr lang="en-US" dirty="0"/>
              <a:t>Quarterly Community Impact Report showcasing progress and transparency.</a:t>
            </a:r>
          </a:p>
          <a:p>
            <a:r>
              <a:rPr lang="en-US" b="1" dirty="0"/>
              <a:t>Educational Events &amp; Workshops</a:t>
            </a:r>
          </a:p>
          <a:p>
            <a:pPr lvl="1"/>
            <a:r>
              <a:rPr lang="en-US" dirty="0"/>
              <a:t>Launch “Money in Motion” workshops (budgeting, credit, saving, retirement).</a:t>
            </a:r>
          </a:p>
          <a:p>
            <a:pPr lvl="1"/>
            <a:r>
              <a:rPr lang="en-US" dirty="0"/>
              <a:t>Offer both in-person and virtual formats for accessibility.</a:t>
            </a:r>
            <a:endParaRPr dirty="0"/>
          </a:p>
        </p:txBody>
      </p:sp>
    </p:spTree>
    <p:extLst>
      <p:ext uri="{BB962C8B-B14F-4D97-AF65-F5344CB8AC3E}">
        <p14:creationId xmlns:p14="http://schemas.microsoft.com/office/powerpoint/2010/main" val="13565220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B70AF-A677-C51E-1149-78199C4528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3931F8-B4A1-C53F-897C-6FBFFC9173E9}"/>
              </a:ext>
            </a:extLst>
          </p:cNvPr>
          <p:cNvSpPr>
            <a:spLocks noGrp="1"/>
          </p:cNvSpPr>
          <p:nvPr>
            <p:ph type="title"/>
          </p:nvPr>
        </p:nvSpPr>
        <p:spPr/>
        <p:txBody>
          <a:bodyPr>
            <a:normAutofit/>
          </a:bodyPr>
          <a:lstStyle/>
          <a:p>
            <a:r>
              <a:rPr lang="en-US" b="1" dirty="0"/>
              <a:t>Communication Tactics</a:t>
            </a:r>
            <a:endParaRPr b="1" dirty="0"/>
          </a:p>
        </p:txBody>
      </p:sp>
      <p:sp>
        <p:nvSpPr>
          <p:cNvPr id="3" name="Content Placeholder 2">
            <a:extLst>
              <a:ext uri="{FF2B5EF4-FFF2-40B4-BE49-F238E27FC236}">
                <a16:creationId xmlns:a16="http://schemas.microsoft.com/office/drawing/2014/main" id="{0579426A-C51C-5547-9284-5C9E089FF4C4}"/>
              </a:ext>
            </a:extLst>
          </p:cNvPr>
          <p:cNvSpPr>
            <a:spLocks noGrp="1"/>
          </p:cNvSpPr>
          <p:nvPr>
            <p:ph idx="1"/>
          </p:nvPr>
        </p:nvSpPr>
        <p:spPr/>
        <p:txBody>
          <a:bodyPr>
            <a:normAutofit/>
          </a:bodyPr>
          <a:lstStyle/>
          <a:p>
            <a:pPr marL="0" indent="0">
              <a:buNone/>
            </a:pPr>
            <a:r>
              <a:rPr lang="en-US" sz="1800" b="1" dirty="0">
                <a:solidFill>
                  <a:srgbClr val="FF0000"/>
                </a:solidFill>
              </a:rPr>
              <a:t>Earned Media Tactics</a:t>
            </a:r>
          </a:p>
          <a:p>
            <a:pPr lvl="1"/>
            <a:r>
              <a:rPr lang="en-US" dirty="0"/>
              <a:t>News releases announcing new tools, partnerships, and seminar series.</a:t>
            </a:r>
          </a:p>
          <a:p>
            <a:pPr lvl="1"/>
            <a:r>
              <a:rPr lang="en-US" dirty="0"/>
              <a:t>Media kits with fact sheets, bios, quotes, and photos.</a:t>
            </a:r>
          </a:p>
          <a:p>
            <a:pPr lvl="1"/>
            <a:r>
              <a:rPr lang="en-US" dirty="0"/>
              <a:t>Thought leadership: op-eds, radio/podcast interviews, public affairs segments.</a:t>
            </a:r>
          </a:p>
          <a:p>
            <a:pPr lvl="1"/>
            <a:r>
              <a:rPr lang="en-US" dirty="0"/>
              <a:t>Feature stories on youth programs, Money Squad, and community education events.</a:t>
            </a:r>
          </a:p>
        </p:txBody>
      </p:sp>
    </p:spTree>
    <p:extLst>
      <p:ext uri="{BB962C8B-B14F-4D97-AF65-F5344CB8AC3E}">
        <p14:creationId xmlns:p14="http://schemas.microsoft.com/office/powerpoint/2010/main" val="38164781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DD8B0-223C-4543-18B0-BDB8BC0308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B9CACE-7616-0427-C7DE-80BB0C1537F2}"/>
              </a:ext>
            </a:extLst>
          </p:cNvPr>
          <p:cNvSpPr>
            <a:spLocks noGrp="1"/>
          </p:cNvSpPr>
          <p:nvPr>
            <p:ph type="title"/>
          </p:nvPr>
        </p:nvSpPr>
        <p:spPr/>
        <p:txBody>
          <a:bodyPr>
            <a:normAutofit/>
          </a:bodyPr>
          <a:lstStyle/>
          <a:p>
            <a:r>
              <a:rPr lang="en-US" b="1" dirty="0"/>
              <a:t>Communication Tactics</a:t>
            </a:r>
            <a:endParaRPr b="1" dirty="0"/>
          </a:p>
        </p:txBody>
      </p:sp>
      <p:sp>
        <p:nvSpPr>
          <p:cNvPr id="3" name="Content Placeholder 2">
            <a:extLst>
              <a:ext uri="{FF2B5EF4-FFF2-40B4-BE49-F238E27FC236}">
                <a16:creationId xmlns:a16="http://schemas.microsoft.com/office/drawing/2014/main" id="{178D8394-20A6-4A1C-7876-241F54B7FDFE}"/>
              </a:ext>
            </a:extLst>
          </p:cNvPr>
          <p:cNvSpPr>
            <a:spLocks noGrp="1"/>
          </p:cNvSpPr>
          <p:nvPr>
            <p:ph idx="1"/>
          </p:nvPr>
        </p:nvSpPr>
        <p:spPr/>
        <p:txBody>
          <a:bodyPr>
            <a:normAutofit fontScale="92500" lnSpcReduction="20000"/>
          </a:bodyPr>
          <a:lstStyle/>
          <a:p>
            <a:pPr marL="0" indent="0">
              <a:buNone/>
            </a:pPr>
            <a:r>
              <a:rPr lang="en-US" sz="2200" b="1" dirty="0">
                <a:solidFill>
                  <a:srgbClr val="FF0000"/>
                </a:solidFill>
              </a:rPr>
              <a:t>Shared Media Tactics</a:t>
            </a:r>
          </a:p>
          <a:p>
            <a:pPr lvl="1"/>
            <a:r>
              <a:rPr lang="en-US" dirty="0"/>
              <a:t>“</a:t>
            </a:r>
            <a:r>
              <a:rPr lang="en-US" b="1" i="1" dirty="0"/>
              <a:t>Learn with CNB </a:t>
            </a:r>
            <a:r>
              <a:rPr lang="en-US" dirty="0"/>
              <a:t>” weekly content series across Facebook, Instagram, and LinkedIn.</a:t>
            </a:r>
          </a:p>
          <a:p>
            <a:pPr lvl="1"/>
            <a:r>
              <a:rPr lang="en-US" dirty="0"/>
              <a:t>Short-form videos: Reels, YouTube Shorts, behind-the-scenes clips.</a:t>
            </a:r>
          </a:p>
          <a:p>
            <a:pPr lvl="1"/>
            <a:r>
              <a:rPr lang="en-US" dirty="0"/>
              <a:t>Interactive campaigns (e.g., TikTok-style “</a:t>
            </a:r>
            <a:r>
              <a:rPr lang="en-US" b="1" i="1" dirty="0"/>
              <a:t>30-Day Savings Challenge </a:t>
            </a:r>
            <a:r>
              <a:rPr lang="en-US" dirty="0"/>
              <a:t>”).</a:t>
            </a:r>
          </a:p>
          <a:p>
            <a:pPr lvl="1"/>
            <a:r>
              <a:rPr lang="en-US" dirty="0"/>
              <a:t>Live Q&amp;A sessions with advisors and customer discussion forums.</a:t>
            </a:r>
          </a:p>
          <a:p>
            <a:pPr lvl="1"/>
            <a:r>
              <a:rPr lang="en-US" dirty="0"/>
              <a:t>Cross-promotions with schools, nonprofits, chambers, and partner organizations.</a:t>
            </a:r>
          </a:p>
        </p:txBody>
      </p:sp>
    </p:spTree>
    <p:extLst>
      <p:ext uri="{BB962C8B-B14F-4D97-AF65-F5344CB8AC3E}">
        <p14:creationId xmlns:p14="http://schemas.microsoft.com/office/powerpoint/2010/main" val="948270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9AE62-16AE-EBC9-C70B-7A6A35201E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F9A793-82D0-C27D-36B9-904290EF9D4D}"/>
              </a:ext>
            </a:extLst>
          </p:cNvPr>
          <p:cNvSpPr>
            <a:spLocks noGrp="1"/>
          </p:cNvSpPr>
          <p:nvPr>
            <p:ph type="title"/>
          </p:nvPr>
        </p:nvSpPr>
        <p:spPr/>
        <p:txBody>
          <a:bodyPr>
            <a:normAutofit/>
          </a:bodyPr>
          <a:lstStyle/>
          <a:p>
            <a:r>
              <a:rPr lang="en-US" b="1" dirty="0"/>
              <a:t>Communication Tactics</a:t>
            </a:r>
            <a:endParaRPr b="1" dirty="0"/>
          </a:p>
        </p:txBody>
      </p:sp>
      <p:sp>
        <p:nvSpPr>
          <p:cNvPr id="3" name="Content Placeholder 2">
            <a:extLst>
              <a:ext uri="{FF2B5EF4-FFF2-40B4-BE49-F238E27FC236}">
                <a16:creationId xmlns:a16="http://schemas.microsoft.com/office/drawing/2014/main" id="{E9278B17-83C2-7FDD-C9CA-DC23EF14C30D}"/>
              </a:ext>
            </a:extLst>
          </p:cNvPr>
          <p:cNvSpPr>
            <a:spLocks noGrp="1"/>
          </p:cNvSpPr>
          <p:nvPr>
            <p:ph idx="1"/>
          </p:nvPr>
        </p:nvSpPr>
        <p:spPr/>
        <p:txBody>
          <a:bodyPr>
            <a:normAutofit/>
          </a:bodyPr>
          <a:lstStyle/>
          <a:p>
            <a:pPr marL="0" indent="0">
              <a:buNone/>
            </a:pPr>
            <a:r>
              <a:rPr lang="en-US" sz="2000" b="1" dirty="0">
                <a:solidFill>
                  <a:srgbClr val="FF0000"/>
                </a:solidFill>
              </a:rPr>
              <a:t>Paid Media Tactics</a:t>
            </a:r>
          </a:p>
          <a:p>
            <a:pPr lvl="1"/>
            <a:r>
              <a:rPr lang="en-US" dirty="0"/>
              <a:t>Targeted ads promoting webinars, literacy tools, and first-time homebuyer resources.</a:t>
            </a:r>
          </a:p>
          <a:p>
            <a:pPr lvl="1"/>
            <a:r>
              <a:rPr lang="en-US" dirty="0"/>
              <a:t>YouTube pre-roll educational spots.</a:t>
            </a:r>
          </a:p>
          <a:p>
            <a:pPr lvl="1"/>
            <a:r>
              <a:rPr lang="en-US" dirty="0"/>
              <a:t>Sponsored columns (“</a:t>
            </a:r>
            <a:r>
              <a:rPr lang="en-US" b="1" i="1" dirty="0"/>
              <a:t>Money Matters </a:t>
            </a:r>
            <a:r>
              <a:rPr lang="en-US" dirty="0"/>
              <a:t>”) and local radio segments.</a:t>
            </a:r>
          </a:p>
          <a:p>
            <a:pPr lvl="1"/>
            <a:r>
              <a:rPr lang="en-US" dirty="0"/>
              <a:t>Branded materials for events: educational kits, calculators, reusable bags.</a:t>
            </a:r>
          </a:p>
        </p:txBody>
      </p:sp>
    </p:spTree>
    <p:extLst>
      <p:ext uri="{BB962C8B-B14F-4D97-AF65-F5344CB8AC3E}">
        <p14:creationId xmlns:p14="http://schemas.microsoft.com/office/powerpoint/2010/main" val="29962266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EAD10-007B-22F5-7508-FE0FD6F62D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8FA853-0EF7-4283-4B3C-2A0040C8D7E4}"/>
              </a:ext>
            </a:extLst>
          </p:cNvPr>
          <p:cNvSpPr>
            <a:spLocks noGrp="1"/>
          </p:cNvSpPr>
          <p:nvPr>
            <p:ph type="title"/>
          </p:nvPr>
        </p:nvSpPr>
        <p:spPr/>
        <p:txBody>
          <a:bodyPr>
            <a:normAutofit fontScale="90000"/>
          </a:bodyPr>
          <a:lstStyle/>
          <a:p>
            <a:r>
              <a:rPr lang="en-US" b="1" dirty="0"/>
              <a:t>Integration &amp; Strategic Impact</a:t>
            </a:r>
            <a:endParaRPr b="1" dirty="0"/>
          </a:p>
        </p:txBody>
      </p:sp>
      <p:sp>
        <p:nvSpPr>
          <p:cNvPr id="3" name="Content Placeholder 2">
            <a:extLst>
              <a:ext uri="{FF2B5EF4-FFF2-40B4-BE49-F238E27FC236}">
                <a16:creationId xmlns:a16="http://schemas.microsoft.com/office/drawing/2014/main" id="{EF041280-9FD8-BB74-BD05-CCBBA02ECC8E}"/>
              </a:ext>
            </a:extLst>
          </p:cNvPr>
          <p:cNvSpPr>
            <a:spLocks noGrp="1"/>
          </p:cNvSpPr>
          <p:nvPr>
            <p:ph idx="1"/>
          </p:nvPr>
        </p:nvSpPr>
        <p:spPr/>
        <p:txBody>
          <a:bodyPr>
            <a:normAutofit fontScale="92500"/>
          </a:bodyPr>
          <a:lstStyle/>
          <a:p>
            <a:r>
              <a:rPr lang="en-US" b="1" u="sng" dirty="0"/>
              <a:t>Owned</a:t>
            </a:r>
            <a:r>
              <a:rPr lang="en-US" b="1" dirty="0"/>
              <a:t> </a:t>
            </a:r>
            <a:r>
              <a:rPr lang="en-US" dirty="0"/>
              <a:t>= </a:t>
            </a:r>
            <a:r>
              <a:rPr lang="en-US" b="1" i="1" dirty="0">
                <a:solidFill>
                  <a:srgbClr val="FF0000"/>
                </a:solidFill>
              </a:rPr>
              <a:t>authority</a:t>
            </a:r>
            <a:r>
              <a:rPr lang="en-US" dirty="0"/>
              <a:t>; </a:t>
            </a:r>
            <a:r>
              <a:rPr lang="en-US" b="1" u="sng" dirty="0"/>
              <a:t>Earned</a:t>
            </a:r>
            <a:r>
              <a:rPr lang="en-US" dirty="0"/>
              <a:t> = </a:t>
            </a:r>
            <a:r>
              <a:rPr lang="en-US" b="1" i="1" dirty="0">
                <a:solidFill>
                  <a:srgbClr val="FF0000"/>
                </a:solidFill>
              </a:rPr>
              <a:t>credibility</a:t>
            </a:r>
            <a:r>
              <a:rPr lang="en-US" dirty="0"/>
              <a:t>; </a:t>
            </a:r>
            <a:r>
              <a:rPr lang="en-US" b="1" u="sng" dirty="0"/>
              <a:t>Shared</a:t>
            </a:r>
            <a:r>
              <a:rPr lang="en-US" b="1" dirty="0"/>
              <a:t> </a:t>
            </a:r>
            <a:r>
              <a:rPr lang="en-US" dirty="0"/>
              <a:t>= </a:t>
            </a:r>
            <a:r>
              <a:rPr lang="en-US" b="1" i="1" dirty="0">
                <a:solidFill>
                  <a:srgbClr val="FF0000"/>
                </a:solidFill>
              </a:rPr>
              <a:t>engagement</a:t>
            </a:r>
            <a:r>
              <a:rPr lang="en-US" dirty="0"/>
              <a:t>; </a:t>
            </a:r>
            <a:r>
              <a:rPr lang="en-US" b="1" u="sng" dirty="0"/>
              <a:t>Paid</a:t>
            </a:r>
            <a:r>
              <a:rPr lang="en-US" dirty="0"/>
              <a:t> = </a:t>
            </a:r>
            <a:r>
              <a:rPr lang="en-US" b="1" i="1" dirty="0">
                <a:solidFill>
                  <a:srgbClr val="FF0000"/>
                </a:solidFill>
              </a:rPr>
              <a:t>expanded reach</a:t>
            </a:r>
            <a:r>
              <a:rPr lang="en-US" dirty="0"/>
              <a:t>.</a:t>
            </a:r>
          </a:p>
          <a:p>
            <a:r>
              <a:rPr lang="en-US" dirty="0"/>
              <a:t>Most tactics use existing CNB staff and modest budgets; scalable during key seasons.</a:t>
            </a:r>
          </a:p>
          <a:p>
            <a:r>
              <a:rPr lang="en-US" dirty="0"/>
              <a:t>Moves CNB from informational to interactive, meeting public expectations for transparency and personalization.</a:t>
            </a:r>
          </a:p>
          <a:p>
            <a:r>
              <a:rPr lang="en-US" dirty="0"/>
              <a:t>Strengthens CNB’s identity as a trusted financial partner and educator.</a:t>
            </a:r>
            <a:endParaRPr dirty="0"/>
          </a:p>
        </p:txBody>
      </p:sp>
    </p:spTree>
    <p:extLst>
      <p:ext uri="{BB962C8B-B14F-4D97-AF65-F5344CB8AC3E}">
        <p14:creationId xmlns:p14="http://schemas.microsoft.com/office/powerpoint/2010/main" val="13766708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4C5C8-9279-267A-10F6-1B9895C520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97E53E-FA0E-EC39-0A10-2EDB7FBC5B9A}"/>
              </a:ext>
            </a:extLst>
          </p:cNvPr>
          <p:cNvSpPr>
            <a:spLocks noGrp="1"/>
          </p:cNvSpPr>
          <p:nvPr>
            <p:ph type="title"/>
          </p:nvPr>
        </p:nvSpPr>
        <p:spPr/>
        <p:txBody>
          <a:bodyPr>
            <a:normAutofit fontScale="90000"/>
          </a:bodyPr>
          <a:lstStyle/>
          <a:p>
            <a:r>
              <a:rPr lang="en-US" b="1" dirty="0"/>
              <a:t>Implementation | Cost &amp; Budget</a:t>
            </a:r>
            <a:endParaRPr b="1" dirty="0"/>
          </a:p>
        </p:txBody>
      </p:sp>
      <p:sp>
        <p:nvSpPr>
          <p:cNvPr id="3" name="Content Placeholder 2">
            <a:extLst>
              <a:ext uri="{FF2B5EF4-FFF2-40B4-BE49-F238E27FC236}">
                <a16:creationId xmlns:a16="http://schemas.microsoft.com/office/drawing/2014/main" id="{F0337B99-7008-790A-2421-C77756D3412C}"/>
              </a:ext>
            </a:extLst>
          </p:cNvPr>
          <p:cNvSpPr>
            <a:spLocks noGrp="1"/>
          </p:cNvSpPr>
          <p:nvPr>
            <p:ph idx="1"/>
          </p:nvPr>
        </p:nvSpPr>
        <p:spPr/>
        <p:txBody>
          <a:bodyPr>
            <a:normAutofit fontScale="92500" lnSpcReduction="10000"/>
          </a:bodyPr>
          <a:lstStyle/>
          <a:p>
            <a:r>
              <a:rPr lang="en-US" b="1" u="sng" dirty="0">
                <a:solidFill>
                  <a:srgbClr val="FF0000"/>
                </a:solidFill>
              </a:rPr>
              <a:t>Overall Approach</a:t>
            </a:r>
            <a:endParaRPr lang="en-US" u="sng" dirty="0">
              <a:solidFill>
                <a:schemeClr val="tx1"/>
              </a:solidFill>
            </a:endParaRPr>
          </a:p>
          <a:p>
            <a:pPr lvl="1"/>
            <a:r>
              <a:rPr lang="en-US" sz="1800" dirty="0">
                <a:solidFill>
                  <a:schemeClr val="tx1"/>
                </a:solidFill>
              </a:rPr>
              <a:t>24-month timeline with quarterly milestones(2025– Early 2027).</a:t>
            </a:r>
          </a:p>
          <a:p>
            <a:pPr lvl="1"/>
            <a:r>
              <a:rPr lang="en-US" b="1" u="sng" dirty="0">
                <a:solidFill>
                  <a:schemeClr val="tx1"/>
                </a:solidFill>
              </a:rPr>
              <a:t>Goal</a:t>
            </a:r>
            <a:r>
              <a:rPr lang="en-US" dirty="0">
                <a:solidFill>
                  <a:schemeClr val="tx1"/>
                </a:solidFill>
              </a:rPr>
              <a:t>: launch, maintain, and scale CNB’s financial literacy initiative.</a:t>
            </a:r>
          </a:p>
          <a:p>
            <a:pPr lvl="1"/>
            <a:r>
              <a:rPr lang="en-US" dirty="0">
                <a:solidFill>
                  <a:schemeClr val="tx1"/>
                </a:solidFill>
              </a:rPr>
              <a:t>Guided by four management principles: coordination, communication, control, and consistency.</a:t>
            </a:r>
          </a:p>
          <a:p>
            <a:pPr lvl="1"/>
            <a:r>
              <a:rPr lang="en-US" b="1" u="sng" dirty="0">
                <a:solidFill>
                  <a:schemeClr val="tx1"/>
                </a:solidFill>
              </a:rPr>
              <a:t>FLIT</a:t>
            </a:r>
            <a:r>
              <a:rPr lang="en-US" dirty="0">
                <a:solidFill>
                  <a:schemeClr val="tx1"/>
                </a:solidFill>
              </a:rPr>
              <a:t> (</a:t>
            </a:r>
            <a:r>
              <a:rPr lang="en-US" b="1" i="1" dirty="0">
                <a:solidFill>
                  <a:schemeClr val="tx1"/>
                </a:solidFill>
              </a:rPr>
              <a:t>Financial Literacy Implementation Team</a:t>
            </a:r>
            <a:r>
              <a:rPr lang="en-US" dirty="0">
                <a:solidFill>
                  <a:schemeClr val="tx1"/>
                </a:solidFill>
              </a:rPr>
              <a:t>) oversees execution; meets monthly.</a:t>
            </a:r>
          </a:p>
          <a:p>
            <a:pPr lvl="1"/>
            <a:r>
              <a:rPr lang="en-US" dirty="0">
                <a:solidFill>
                  <a:schemeClr val="tx1"/>
                </a:solidFill>
              </a:rPr>
              <a:t>Quarterly updates provided to Executive Leadership &amp; Board of Directors.</a:t>
            </a:r>
            <a:endParaRPr dirty="0">
              <a:solidFill>
                <a:schemeClr val="tx1"/>
              </a:solidFill>
            </a:endParaRPr>
          </a:p>
        </p:txBody>
      </p:sp>
    </p:spTree>
    <p:extLst>
      <p:ext uri="{BB962C8B-B14F-4D97-AF65-F5344CB8AC3E}">
        <p14:creationId xmlns:p14="http://schemas.microsoft.com/office/powerpoint/2010/main" val="28168862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18D1F-FAE8-5AB6-D7F7-81F90003CE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F90E69-356C-3AAF-9634-6048101568AE}"/>
              </a:ext>
            </a:extLst>
          </p:cNvPr>
          <p:cNvSpPr>
            <a:spLocks noGrp="1"/>
          </p:cNvSpPr>
          <p:nvPr>
            <p:ph type="title" idx="4294967295"/>
          </p:nvPr>
        </p:nvSpPr>
        <p:spPr>
          <a:xfrm>
            <a:off x="1086209" y="621021"/>
            <a:ext cx="6799262" cy="488130"/>
          </a:xfrm>
        </p:spPr>
        <p:txBody>
          <a:bodyPr>
            <a:normAutofit fontScale="90000"/>
          </a:bodyPr>
          <a:lstStyle/>
          <a:p>
            <a:r>
              <a:rPr lang="en-US" b="1" dirty="0"/>
              <a:t>Implementation | Cost &amp; Budget</a:t>
            </a:r>
            <a:endParaRPr b="1" dirty="0"/>
          </a:p>
        </p:txBody>
      </p:sp>
      <p:sp>
        <p:nvSpPr>
          <p:cNvPr id="3" name="Content Placeholder 2">
            <a:extLst>
              <a:ext uri="{FF2B5EF4-FFF2-40B4-BE49-F238E27FC236}">
                <a16:creationId xmlns:a16="http://schemas.microsoft.com/office/drawing/2014/main" id="{C55A6466-A47C-F212-6737-0C1A4DB1C962}"/>
              </a:ext>
            </a:extLst>
          </p:cNvPr>
          <p:cNvSpPr>
            <a:spLocks noGrp="1"/>
          </p:cNvSpPr>
          <p:nvPr>
            <p:ph idx="4294967295"/>
          </p:nvPr>
        </p:nvSpPr>
        <p:spPr>
          <a:xfrm>
            <a:off x="1172369" y="1527226"/>
            <a:ext cx="6799262" cy="4637599"/>
          </a:xfrm>
        </p:spPr>
        <p:txBody>
          <a:bodyPr>
            <a:noAutofit/>
          </a:bodyPr>
          <a:lstStyle/>
          <a:p>
            <a:r>
              <a:rPr lang="en-US" sz="2000" b="1" u="sng" dirty="0">
                <a:solidFill>
                  <a:srgbClr val="FF0000"/>
                </a:solidFill>
              </a:rPr>
              <a:t>Year One: 2025–2026</a:t>
            </a:r>
          </a:p>
          <a:p>
            <a:pPr lvl="1"/>
            <a:r>
              <a:rPr lang="en-US" sz="1400" b="1" u="sng" dirty="0">
                <a:solidFill>
                  <a:schemeClr val="tx1"/>
                </a:solidFill>
              </a:rPr>
              <a:t>Q1: Preparation &amp; Internal Launch</a:t>
            </a:r>
          </a:p>
          <a:p>
            <a:pPr lvl="2"/>
            <a:r>
              <a:rPr lang="en-US" sz="1400" dirty="0">
                <a:solidFill>
                  <a:schemeClr val="tx1"/>
                </a:solidFill>
              </a:rPr>
              <a:t>Finalize Financial Literacy Hub, branding, videos, and content calendars.</a:t>
            </a:r>
          </a:p>
          <a:p>
            <a:pPr lvl="2"/>
            <a:r>
              <a:rPr lang="en-US" sz="1400" dirty="0">
                <a:solidFill>
                  <a:schemeClr val="tx1"/>
                </a:solidFill>
              </a:rPr>
              <a:t>Conduct staff training on messaging and referral processes.</a:t>
            </a:r>
          </a:p>
          <a:p>
            <a:pPr lvl="2"/>
            <a:r>
              <a:rPr lang="en-US" sz="1400" dirty="0">
                <a:solidFill>
                  <a:schemeClr val="tx1"/>
                </a:solidFill>
              </a:rPr>
              <a:t>Distribute internal toolkit (talking points, FAQs, materials).</a:t>
            </a:r>
          </a:p>
          <a:p>
            <a:pPr lvl="2"/>
            <a:r>
              <a:rPr lang="en-US" sz="1400" dirty="0">
                <a:solidFill>
                  <a:schemeClr val="tx1"/>
                </a:solidFill>
              </a:rPr>
              <a:t>Soft-launch Literacy Hub internally for testing.</a:t>
            </a:r>
          </a:p>
          <a:p>
            <a:pPr lvl="2"/>
            <a:r>
              <a:rPr lang="en-US" sz="1400" dirty="0">
                <a:solidFill>
                  <a:schemeClr val="tx1"/>
                </a:solidFill>
              </a:rPr>
              <a:t>The CEO sends “Champion Email” to build internal momentum.</a:t>
            </a:r>
          </a:p>
          <a:p>
            <a:pPr lvl="1"/>
            <a:r>
              <a:rPr lang="en-US" sz="1400" b="1" dirty="0">
                <a:solidFill>
                  <a:schemeClr val="tx1"/>
                </a:solidFill>
              </a:rPr>
              <a:t>Q2: Public Launch &amp; Engagement</a:t>
            </a:r>
            <a:endParaRPr lang="en-US" sz="1400" dirty="0">
              <a:solidFill>
                <a:schemeClr val="tx1"/>
              </a:solidFill>
            </a:endParaRPr>
          </a:p>
          <a:p>
            <a:pPr lvl="2"/>
            <a:r>
              <a:rPr lang="en-US" sz="1400" dirty="0">
                <a:solidFill>
                  <a:schemeClr val="tx1"/>
                </a:solidFill>
              </a:rPr>
              <a:t>Official public launch during National Financial Literacy Month (April).</a:t>
            </a:r>
          </a:p>
          <a:p>
            <a:pPr lvl="2"/>
            <a:r>
              <a:rPr lang="en-US" sz="1400" dirty="0">
                <a:solidFill>
                  <a:schemeClr val="tx1"/>
                </a:solidFill>
              </a:rPr>
              <a:t>Begin first “Money in Motion” workshops (budgeting, credit, homeownership).</a:t>
            </a:r>
          </a:p>
          <a:p>
            <a:pPr lvl="2"/>
            <a:r>
              <a:rPr lang="en-US" sz="1400" dirty="0">
                <a:solidFill>
                  <a:schemeClr val="tx1"/>
                </a:solidFill>
              </a:rPr>
              <a:t>Launch paid social campaigns targeting ages 18–44 and first-time homebuyers.</a:t>
            </a:r>
          </a:p>
          <a:p>
            <a:pPr lvl="2"/>
            <a:r>
              <a:rPr lang="en-US" sz="1400" dirty="0">
                <a:solidFill>
                  <a:schemeClr val="tx1"/>
                </a:solidFill>
              </a:rPr>
              <a:t>Partner with schools &amp; community orgs for credit and student loan sessions.</a:t>
            </a:r>
          </a:p>
          <a:p>
            <a:pPr lvl="2"/>
            <a:r>
              <a:rPr lang="en-US" sz="1400" dirty="0">
                <a:solidFill>
                  <a:schemeClr val="tx1"/>
                </a:solidFill>
              </a:rPr>
              <a:t>Collect pre/post surveys to measure engagement and awareness.</a:t>
            </a:r>
          </a:p>
        </p:txBody>
      </p:sp>
    </p:spTree>
    <p:extLst>
      <p:ext uri="{BB962C8B-B14F-4D97-AF65-F5344CB8AC3E}">
        <p14:creationId xmlns:p14="http://schemas.microsoft.com/office/powerpoint/2010/main" val="38988109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F139E-6112-32E2-3917-51F069327E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23BEBB-F660-1A65-6A83-22333D789E33}"/>
              </a:ext>
            </a:extLst>
          </p:cNvPr>
          <p:cNvSpPr>
            <a:spLocks noGrp="1"/>
          </p:cNvSpPr>
          <p:nvPr>
            <p:ph type="title" idx="4294967295"/>
          </p:nvPr>
        </p:nvSpPr>
        <p:spPr>
          <a:xfrm>
            <a:off x="1086209" y="621021"/>
            <a:ext cx="6799262" cy="488130"/>
          </a:xfrm>
        </p:spPr>
        <p:txBody>
          <a:bodyPr>
            <a:normAutofit fontScale="90000"/>
          </a:bodyPr>
          <a:lstStyle/>
          <a:p>
            <a:r>
              <a:rPr lang="en-US" b="1" dirty="0"/>
              <a:t>Implementation | Cost &amp; Budget</a:t>
            </a:r>
            <a:endParaRPr b="1" dirty="0"/>
          </a:p>
        </p:txBody>
      </p:sp>
      <p:sp>
        <p:nvSpPr>
          <p:cNvPr id="3" name="Content Placeholder 2">
            <a:extLst>
              <a:ext uri="{FF2B5EF4-FFF2-40B4-BE49-F238E27FC236}">
                <a16:creationId xmlns:a16="http://schemas.microsoft.com/office/drawing/2014/main" id="{8F6AF3FD-1487-FFDC-DFE6-ECBD9BA44F71}"/>
              </a:ext>
            </a:extLst>
          </p:cNvPr>
          <p:cNvSpPr>
            <a:spLocks noGrp="1"/>
          </p:cNvSpPr>
          <p:nvPr>
            <p:ph idx="4294967295"/>
          </p:nvPr>
        </p:nvSpPr>
        <p:spPr>
          <a:xfrm>
            <a:off x="1172369" y="1527226"/>
            <a:ext cx="6799262" cy="4637599"/>
          </a:xfrm>
        </p:spPr>
        <p:txBody>
          <a:bodyPr>
            <a:noAutofit/>
          </a:bodyPr>
          <a:lstStyle/>
          <a:p>
            <a:r>
              <a:rPr lang="en-US" sz="2000" b="1" u="sng" dirty="0">
                <a:solidFill>
                  <a:srgbClr val="FF0000"/>
                </a:solidFill>
              </a:rPr>
              <a:t>Year One: 2025–2026</a:t>
            </a:r>
          </a:p>
          <a:p>
            <a:pPr lvl="1"/>
            <a:r>
              <a:rPr lang="en-US" sz="1400" b="1" u="sng" dirty="0">
                <a:solidFill>
                  <a:schemeClr val="tx1"/>
                </a:solidFill>
              </a:rPr>
              <a:t>Q3: Expansion &amp; Community Integration</a:t>
            </a:r>
          </a:p>
          <a:p>
            <a:pPr lvl="2"/>
            <a:r>
              <a:rPr lang="en-US" sz="1400" dirty="0">
                <a:solidFill>
                  <a:schemeClr val="tx1"/>
                </a:solidFill>
              </a:rPr>
              <a:t>Launch Youth Literacy Initiative (Smart Money Week in schools/colleges).</a:t>
            </a:r>
          </a:p>
          <a:p>
            <a:pPr lvl="2"/>
            <a:r>
              <a:rPr lang="en-US" sz="1400" dirty="0">
                <a:solidFill>
                  <a:schemeClr val="tx1"/>
                </a:solidFill>
              </a:rPr>
              <a:t>Expand “Learn with CNB” series with biweekly tips and short-form videos.</a:t>
            </a:r>
          </a:p>
          <a:p>
            <a:pPr lvl="2"/>
            <a:r>
              <a:rPr lang="en-US" sz="1400" dirty="0">
                <a:solidFill>
                  <a:schemeClr val="tx1"/>
                </a:solidFill>
              </a:rPr>
              <a:t>Publish community impact newsletter with metrics and testimonials.</a:t>
            </a:r>
          </a:p>
          <a:p>
            <a:pPr lvl="2"/>
            <a:r>
              <a:rPr lang="en-US" sz="1400" dirty="0">
                <a:solidFill>
                  <a:schemeClr val="tx1"/>
                </a:solidFill>
              </a:rPr>
              <a:t>Evaluate first six months (attendance, web traffic, engagement, new accounts).</a:t>
            </a:r>
          </a:p>
          <a:p>
            <a:pPr lvl="2"/>
            <a:r>
              <a:rPr lang="en-US" sz="1400" dirty="0">
                <a:solidFill>
                  <a:schemeClr val="tx1"/>
                </a:solidFill>
              </a:rPr>
              <a:t>Adjust tactics based on findings.</a:t>
            </a:r>
          </a:p>
          <a:p>
            <a:pPr lvl="1"/>
            <a:r>
              <a:rPr lang="en-US" sz="1400" b="1" u="sng" dirty="0">
                <a:solidFill>
                  <a:schemeClr val="tx1"/>
                </a:solidFill>
              </a:rPr>
              <a:t>Q4: Reflection &amp; Holiday Outreach</a:t>
            </a:r>
          </a:p>
          <a:p>
            <a:pPr lvl="2"/>
            <a:r>
              <a:rPr lang="en-US" sz="1400" dirty="0">
                <a:solidFill>
                  <a:schemeClr val="tx1"/>
                </a:solidFill>
              </a:rPr>
              <a:t>Launch “Financial Health for the Holidays” campaign focused on debt &amp; savings.</a:t>
            </a:r>
          </a:p>
          <a:p>
            <a:pPr lvl="2"/>
            <a:r>
              <a:rPr lang="en-US" sz="1400" dirty="0">
                <a:solidFill>
                  <a:schemeClr val="tx1"/>
                </a:solidFill>
              </a:rPr>
              <a:t>Host recognition events for schools, partners, and participants.</a:t>
            </a:r>
          </a:p>
          <a:p>
            <a:pPr lvl="2"/>
            <a:r>
              <a:rPr lang="en-US" sz="1400" dirty="0">
                <a:solidFill>
                  <a:schemeClr val="tx1"/>
                </a:solidFill>
              </a:rPr>
              <a:t>Conduct FLIT reflection session on analytics and improvements.</a:t>
            </a:r>
          </a:p>
          <a:p>
            <a:pPr lvl="2"/>
            <a:r>
              <a:rPr lang="en-US" sz="1400" dirty="0">
                <a:solidFill>
                  <a:schemeClr val="tx1"/>
                </a:solidFill>
              </a:rPr>
              <a:t>Prepare Annual Community Literacy Impact Report for early 2026 release.</a:t>
            </a:r>
          </a:p>
        </p:txBody>
      </p:sp>
    </p:spTree>
    <p:extLst>
      <p:ext uri="{BB962C8B-B14F-4D97-AF65-F5344CB8AC3E}">
        <p14:creationId xmlns:p14="http://schemas.microsoft.com/office/powerpoint/2010/main" val="32191966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F2B35-61A6-9E51-3D4D-006D369DD4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7C3429-EE53-14A1-A802-091F4F747391}"/>
              </a:ext>
            </a:extLst>
          </p:cNvPr>
          <p:cNvSpPr>
            <a:spLocks noGrp="1"/>
          </p:cNvSpPr>
          <p:nvPr>
            <p:ph type="title" idx="4294967295"/>
          </p:nvPr>
        </p:nvSpPr>
        <p:spPr>
          <a:xfrm>
            <a:off x="1086209" y="621021"/>
            <a:ext cx="6799262" cy="488130"/>
          </a:xfrm>
        </p:spPr>
        <p:txBody>
          <a:bodyPr>
            <a:normAutofit fontScale="90000"/>
          </a:bodyPr>
          <a:lstStyle/>
          <a:p>
            <a:r>
              <a:rPr lang="en-US" b="1" dirty="0"/>
              <a:t>Implementation | Cost &amp; Budget</a:t>
            </a:r>
            <a:endParaRPr b="1" dirty="0"/>
          </a:p>
        </p:txBody>
      </p:sp>
      <p:sp>
        <p:nvSpPr>
          <p:cNvPr id="3" name="Content Placeholder 2">
            <a:extLst>
              <a:ext uri="{FF2B5EF4-FFF2-40B4-BE49-F238E27FC236}">
                <a16:creationId xmlns:a16="http://schemas.microsoft.com/office/drawing/2014/main" id="{98E6C74A-36F0-5473-A888-749B25871698}"/>
              </a:ext>
            </a:extLst>
          </p:cNvPr>
          <p:cNvSpPr>
            <a:spLocks noGrp="1"/>
          </p:cNvSpPr>
          <p:nvPr>
            <p:ph idx="4294967295"/>
          </p:nvPr>
        </p:nvSpPr>
        <p:spPr>
          <a:xfrm>
            <a:off x="1172369" y="1527226"/>
            <a:ext cx="6799262" cy="4637599"/>
          </a:xfrm>
        </p:spPr>
        <p:txBody>
          <a:bodyPr>
            <a:noAutofit/>
          </a:bodyPr>
          <a:lstStyle/>
          <a:p>
            <a:r>
              <a:rPr lang="en-US" b="1" u="sng" dirty="0">
                <a:solidFill>
                  <a:srgbClr val="FF0000"/>
                </a:solidFill>
              </a:rPr>
              <a:t>Year Two: 2026 – Sustain &amp; Scale</a:t>
            </a:r>
            <a:endParaRPr lang="en-US" dirty="0">
              <a:solidFill>
                <a:schemeClr val="tx1"/>
              </a:solidFill>
            </a:endParaRPr>
          </a:p>
          <a:p>
            <a:pPr lvl="1"/>
            <a:r>
              <a:rPr lang="en-US" b="1" u="sng" dirty="0">
                <a:solidFill>
                  <a:schemeClr val="tx1"/>
                </a:solidFill>
              </a:rPr>
              <a:t>Q1</a:t>
            </a:r>
            <a:r>
              <a:rPr lang="en-US" dirty="0">
                <a:solidFill>
                  <a:schemeClr val="tx1"/>
                </a:solidFill>
              </a:rPr>
              <a:t>: Launch “</a:t>
            </a:r>
            <a:r>
              <a:rPr lang="en-US" b="1" i="1" dirty="0">
                <a:solidFill>
                  <a:schemeClr val="tx1"/>
                </a:solidFill>
              </a:rPr>
              <a:t>Empower Your Future </a:t>
            </a:r>
            <a:r>
              <a:rPr lang="en-US" dirty="0">
                <a:solidFill>
                  <a:schemeClr val="tx1"/>
                </a:solidFill>
              </a:rPr>
              <a:t>” campaign with success stories.</a:t>
            </a:r>
          </a:p>
          <a:p>
            <a:pPr lvl="1"/>
            <a:r>
              <a:rPr lang="en-US" b="1" u="sng" dirty="0">
                <a:solidFill>
                  <a:schemeClr val="tx1"/>
                </a:solidFill>
              </a:rPr>
              <a:t>Q2</a:t>
            </a:r>
            <a:r>
              <a:rPr lang="en-US" dirty="0">
                <a:solidFill>
                  <a:schemeClr val="tx1"/>
                </a:solidFill>
              </a:rPr>
              <a:t>: Expand partnerships for joint workshops and lunch-and-learns.</a:t>
            </a:r>
          </a:p>
          <a:p>
            <a:pPr lvl="1"/>
            <a:r>
              <a:rPr lang="en-US" b="1" u="sng" dirty="0">
                <a:solidFill>
                  <a:schemeClr val="tx1"/>
                </a:solidFill>
              </a:rPr>
              <a:t>Q3</a:t>
            </a:r>
            <a:r>
              <a:rPr lang="en-US" dirty="0">
                <a:solidFill>
                  <a:schemeClr val="tx1"/>
                </a:solidFill>
              </a:rPr>
              <a:t>: Introduce interactive online courses + Financial Wellness Certificates.</a:t>
            </a:r>
          </a:p>
          <a:p>
            <a:pPr lvl="1"/>
            <a:r>
              <a:rPr lang="en-US" b="1" u="sng" dirty="0">
                <a:solidFill>
                  <a:schemeClr val="tx1"/>
                </a:solidFill>
              </a:rPr>
              <a:t>Q4</a:t>
            </a:r>
            <a:r>
              <a:rPr lang="en-US" dirty="0">
                <a:solidFill>
                  <a:schemeClr val="tx1"/>
                </a:solidFill>
              </a:rPr>
              <a:t>: Full two-year evaluation, ROI analysis, and program continuation planning.</a:t>
            </a:r>
          </a:p>
        </p:txBody>
      </p:sp>
    </p:spTree>
    <p:extLst>
      <p:ext uri="{BB962C8B-B14F-4D97-AF65-F5344CB8AC3E}">
        <p14:creationId xmlns:p14="http://schemas.microsoft.com/office/powerpoint/2010/main" val="28016357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EEDE7-6255-8E56-8461-9F63807C5E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13E67F-4A5E-CC7E-E887-04FC94DB58A9}"/>
              </a:ext>
            </a:extLst>
          </p:cNvPr>
          <p:cNvSpPr>
            <a:spLocks noGrp="1"/>
          </p:cNvSpPr>
          <p:nvPr>
            <p:ph type="title" idx="4294967295"/>
          </p:nvPr>
        </p:nvSpPr>
        <p:spPr>
          <a:xfrm>
            <a:off x="1086209" y="621021"/>
            <a:ext cx="6799262" cy="488130"/>
          </a:xfrm>
        </p:spPr>
        <p:txBody>
          <a:bodyPr>
            <a:normAutofit fontScale="90000"/>
          </a:bodyPr>
          <a:lstStyle/>
          <a:p>
            <a:r>
              <a:rPr lang="en-US" b="1" dirty="0"/>
              <a:t>Implementation | Cost &amp; Budget</a:t>
            </a:r>
            <a:endParaRPr b="1" dirty="0"/>
          </a:p>
        </p:txBody>
      </p:sp>
      <p:sp>
        <p:nvSpPr>
          <p:cNvPr id="3" name="Content Placeholder 2">
            <a:extLst>
              <a:ext uri="{FF2B5EF4-FFF2-40B4-BE49-F238E27FC236}">
                <a16:creationId xmlns:a16="http://schemas.microsoft.com/office/drawing/2014/main" id="{23602D62-D244-ACB8-E73F-174A8D51D467}"/>
              </a:ext>
            </a:extLst>
          </p:cNvPr>
          <p:cNvSpPr>
            <a:spLocks noGrp="1"/>
          </p:cNvSpPr>
          <p:nvPr>
            <p:ph idx="4294967295"/>
          </p:nvPr>
        </p:nvSpPr>
        <p:spPr>
          <a:xfrm>
            <a:off x="1172369" y="1527226"/>
            <a:ext cx="6799262" cy="4637599"/>
          </a:xfrm>
        </p:spPr>
        <p:txBody>
          <a:bodyPr>
            <a:noAutofit/>
          </a:bodyPr>
          <a:lstStyle/>
          <a:p>
            <a:r>
              <a:rPr lang="en-US" b="1" u="sng" dirty="0">
                <a:solidFill>
                  <a:srgbClr val="FF0000"/>
                </a:solidFill>
              </a:rPr>
              <a:t>Staff Roles &amp; Responsibilities</a:t>
            </a:r>
            <a:endParaRPr lang="en-US" dirty="0">
              <a:solidFill>
                <a:schemeClr val="tx1"/>
              </a:solidFill>
            </a:endParaRPr>
          </a:p>
          <a:p>
            <a:pPr lvl="1"/>
            <a:r>
              <a:rPr lang="en-US" b="1" u="sng" dirty="0">
                <a:solidFill>
                  <a:schemeClr val="tx1"/>
                </a:solidFill>
              </a:rPr>
              <a:t>VP of Marketing &amp; VP of Community Engagement</a:t>
            </a:r>
            <a:r>
              <a:rPr lang="en-US" dirty="0">
                <a:solidFill>
                  <a:schemeClr val="tx1"/>
                </a:solidFill>
              </a:rPr>
              <a:t>: Overall oversight, budgeting, coordination.</a:t>
            </a:r>
          </a:p>
          <a:p>
            <a:pPr lvl="1"/>
            <a:r>
              <a:rPr lang="en-US" b="1" u="sng" dirty="0">
                <a:solidFill>
                  <a:schemeClr val="tx1"/>
                </a:solidFill>
              </a:rPr>
              <a:t>Community Engagement Team</a:t>
            </a:r>
            <a:r>
              <a:rPr lang="en-US" dirty="0">
                <a:solidFill>
                  <a:schemeClr val="tx1"/>
                </a:solidFill>
              </a:rPr>
              <a:t>: Messaging, earned/paid media, social analytics.</a:t>
            </a:r>
          </a:p>
          <a:p>
            <a:pPr lvl="1"/>
            <a:r>
              <a:rPr lang="en-US" b="1" u="sng" dirty="0">
                <a:solidFill>
                  <a:schemeClr val="tx1"/>
                </a:solidFill>
              </a:rPr>
              <a:t>Branch Managers &amp; Wealth Officers</a:t>
            </a:r>
            <a:r>
              <a:rPr lang="en-US" dirty="0">
                <a:solidFill>
                  <a:schemeClr val="tx1"/>
                </a:solidFill>
              </a:rPr>
              <a:t>: Local ambassadors promoting workshops &amp; resources.</a:t>
            </a:r>
          </a:p>
          <a:p>
            <a:pPr lvl="1"/>
            <a:r>
              <a:rPr lang="en-US" b="1" u="sng" dirty="0">
                <a:solidFill>
                  <a:schemeClr val="tx1"/>
                </a:solidFill>
              </a:rPr>
              <a:t>Human Resources</a:t>
            </a:r>
            <a:r>
              <a:rPr lang="en-US" dirty="0">
                <a:solidFill>
                  <a:schemeClr val="tx1"/>
                </a:solidFill>
              </a:rPr>
              <a:t>: Integrate literacy training into onboarding and development.</a:t>
            </a:r>
          </a:p>
          <a:p>
            <a:pPr lvl="1"/>
            <a:r>
              <a:rPr lang="en-US" b="1" u="sng" dirty="0">
                <a:solidFill>
                  <a:schemeClr val="tx1"/>
                </a:solidFill>
              </a:rPr>
              <a:t>Community Partners</a:t>
            </a:r>
            <a:r>
              <a:rPr lang="en-US" dirty="0">
                <a:solidFill>
                  <a:schemeClr val="tx1"/>
                </a:solidFill>
              </a:rPr>
              <a:t>: Co-host events, co-brand campaigns, support outreach.</a:t>
            </a:r>
          </a:p>
        </p:txBody>
      </p:sp>
    </p:spTree>
    <p:extLst>
      <p:ext uri="{BB962C8B-B14F-4D97-AF65-F5344CB8AC3E}">
        <p14:creationId xmlns:p14="http://schemas.microsoft.com/office/powerpoint/2010/main" val="8147285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1D636-38F1-5622-7E7B-2D386B81EF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C6AFA5-608C-7BAB-45FF-9BE582E08BED}"/>
              </a:ext>
            </a:extLst>
          </p:cNvPr>
          <p:cNvSpPr>
            <a:spLocks noGrp="1"/>
          </p:cNvSpPr>
          <p:nvPr>
            <p:ph type="title" idx="4294967295"/>
          </p:nvPr>
        </p:nvSpPr>
        <p:spPr>
          <a:xfrm>
            <a:off x="1113148" y="580103"/>
            <a:ext cx="6917704" cy="663528"/>
          </a:xfrm>
        </p:spPr>
        <p:txBody>
          <a:bodyPr>
            <a:noAutofit/>
          </a:bodyPr>
          <a:lstStyle/>
          <a:p>
            <a:r>
              <a:rPr lang="en-US" sz="2400" b="1" dirty="0"/>
              <a:t>Implementation | Cost &amp; Budget Breakdown</a:t>
            </a:r>
            <a:endParaRPr sz="2400" b="1" dirty="0"/>
          </a:p>
        </p:txBody>
      </p:sp>
      <p:graphicFrame>
        <p:nvGraphicFramePr>
          <p:cNvPr id="5" name="Content Placeholder 4">
            <a:extLst>
              <a:ext uri="{FF2B5EF4-FFF2-40B4-BE49-F238E27FC236}">
                <a16:creationId xmlns:a16="http://schemas.microsoft.com/office/drawing/2014/main" id="{B42416BB-F5C2-943C-FB5F-F83A36BA14C7}"/>
              </a:ext>
            </a:extLst>
          </p:cNvPr>
          <p:cNvGraphicFramePr>
            <a:graphicFrameLocks noGrp="1"/>
          </p:cNvGraphicFramePr>
          <p:nvPr>
            <p:ph idx="4294967295"/>
            <p:extLst>
              <p:ext uri="{D42A27DB-BD31-4B8C-83A1-F6EECF244321}">
                <p14:modId xmlns:p14="http://schemas.microsoft.com/office/powerpoint/2010/main" val="4290660721"/>
              </p:ext>
            </p:extLst>
          </p:nvPr>
        </p:nvGraphicFramePr>
        <p:xfrm>
          <a:off x="792663" y="1243631"/>
          <a:ext cx="7558674" cy="4052909"/>
        </p:xfrm>
        <a:graphic>
          <a:graphicData uri="http://schemas.openxmlformats.org/drawingml/2006/table">
            <a:tbl>
              <a:tblPr firstRow="1" firstCol="1" bandRow="1">
                <a:tableStyleId>{5C22544A-7EE6-4342-B048-85BDC9FD1C3A}</a:tableStyleId>
              </a:tblPr>
              <a:tblGrid>
                <a:gridCol w="2519558">
                  <a:extLst>
                    <a:ext uri="{9D8B030D-6E8A-4147-A177-3AD203B41FA5}">
                      <a16:colId xmlns:a16="http://schemas.microsoft.com/office/drawing/2014/main" val="3198447714"/>
                    </a:ext>
                  </a:extLst>
                </a:gridCol>
                <a:gridCol w="2519558">
                  <a:extLst>
                    <a:ext uri="{9D8B030D-6E8A-4147-A177-3AD203B41FA5}">
                      <a16:colId xmlns:a16="http://schemas.microsoft.com/office/drawing/2014/main" val="1154371475"/>
                    </a:ext>
                  </a:extLst>
                </a:gridCol>
                <a:gridCol w="2519558">
                  <a:extLst>
                    <a:ext uri="{9D8B030D-6E8A-4147-A177-3AD203B41FA5}">
                      <a16:colId xmlns:a16="http://schemas.microsoft.com/office/drawing/2014/main" val="218877832"/>
                    </a:ext>
                  </a:extLst>
                </a:gridCol>
              </a:tblGrid>
              <a:tr h="179088">
                <a:tc>
                  <a:txBody>
                    <a:bodyPr/>
                    <a:lstStyle/>
                    <a:p>
                      <a:pPr marL="0" marR="0" algn="ctr">
                        <a:lnSpc>
                          <a:spcPct val="115000"/>
                        </a:lnSpc>
                        <a:spcAft>
                          <a:spcPts val="800"/>
                        </a:spcAft>
                        <a:buNone/>
                      </a:pPr>
                      <a:r>
                        <a:rPr lang="en-US" sz="1000" kern="0">
                          <a:effectLst/>
                        </a:rPr>
                        <a:t>Category</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gn="ctr">
                        <a:lnSpc>
                          <a:spcPct val="115000"/>
                        </a:lnSpc>
                        <a:spcAft>
                          <a:spcPts val="800"/>
                        </a:spcAft>
                        <a:buNone/>
                      </a:pPr>
                      <a:r>
                        <a:rPr lang="en-US" sz="1000" kern="0" dirty="0">
                          <a:effectLst/>
                        </a:rPr>
                        <a:t>Estimated Annual Cost</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gn="ctr">
                        <a:lnSpc>
                          <a:spcPct val="115000"/>
                        </a:lnSpc>
                        <a:spcAft>
                          <a:spcPts val="800"/>
                        </a:spcAft>
                        <a:buNone/>
                      </a:pPr>
                      <a:r>
                        <a:rPr lang="en-US" sz="1000" kern="0">
                          <a:effectLst/>
                        </a:rPr>
                        <a:t>Description</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extLst>
                  <a:ext uri="{0D108BD9-81ED-4DB2-BD59-A6C34878D82A}">
                    <a16:rowId xmlns:a16="http://schemas.microsoft.com/office/drawing/2014/main" val="2056368438"/>
                  </a:ext>
                </a:extLst>
              </a:tr>
              <a:tr h="525445">
                <a:tc>
                  <a:txBody>
                    <a:bodyPr/>
                    <a:lstStyle/>
                    <a:p>
                      <a:pPr marL="0" marR="0">
                        <a:lnSpc>
                          <a:spcPct val="115000"/>
                        </a:lnSpc>
                        <a:spcAft>
                          <a:spcPts val="800"/>
                        </a:spcAft>
                        <a:buNone/>
                      </a:pPr>
                      <a:r>
                        <a:rPr lang="en-US" sz="1000" kern="0" dirty="0">
                          <a:effectLst/>
                        </a:rPr>
                        <a:t>Marketing &amp; Communications</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nSpc>
                          <a:spcPct val="115000"/>
                        </a:lnSpc>
                        <a:spcAft>
                          <a:spcPts val="800"/>
                        </a:spcAft>
                        <a:buNone/>
                      </a:pPr>
                      <a:r>
                        <a:rPr lang="en-US" sz="1000" b="1" kern="0" dirty="0">
                          <a:solidFill>
                            <a:srgbClr val="FF0000"/>
                          </a:solidFill>
                          <a:effectLst/>
                        </a:rPr>
                        <a:t>$25,000</a:t>
                      </a:r>
                      <a:endParaRPr lang="en-US" sz="10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nSpc>
                          <a:spcPct val="115000"/>
                        </a:lnSpc>
                        <a:spcAft>
                          <a:spcPts val="800"/>
                        </a:spcAft>
                        <a:buNone/>
                      </a:pPr>
                      <a:r>
                        <a:rPr lang="en-US" sz="1000" kern="0">
                          <a:effectLst/>
                        </a:rPr>
                        <a:t>Design, printing, copywriting, and digital production for newsletters, brochures, and event branding</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extLst>
                  <a:ext uri="{0D108BD9-81ED-4DB2-BD59-A6C34878D82A}">
                    <a16:rowId xmlns:a16="http://schemas.microsoft.com/office/drawing/2014/main" val="3264647564"/>
                  </a:ext>
                </a:extLst>
              </a:tr>
              <a:tr h="525445">
                <a:tc>
                  <a:txBody>
                    <a:bodyPr/>
                    <a:lstStyle/>
                    <a:p>
                      <a:pPr marL="0" marR="0">
                        <a:lnSpc>
                          <a:spcPct val="115000"/>
                        </a:lnSpc>
                        <a:spcAft>
                          <a:spcPts val="800"/>
                        </a:spcAft>
                        <a:buNone/>
                      </a:pPr>
                      <a:r>
                        <a:rPr lang="en-US" sz="1000" kern="0" dirty="0">
                          <a:effectLst/>
                        </a:rPr>
                        <a:t>Paid Advertising</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nSpc>
                          <a:spcPct val="115000"/>
                        </a:lnSpc>
                        <a:spcAft>
                          <a:spcPts val="800"/>
                        </a:spcAft>
                        <a:buNone/>
                      </a:pPr>
                      <a:r>
                        <a:rPr lang="en-US" sz="1000" b="1" kern="0" dirty="0">
                          <a:solidFill>
                            <a:srgbClr val="FF0000"/>
                          </a:solidFill>
                          <a:effectLst/>
                        </a:rPr>
                        <a:t>$20,000</a:t>
                      </a:r>
                      <a:endParaRPr lang="en-US" sz="10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nSpc>
                          <a:spcPct val="115000"/>
                        </a:lnSpc>
                        <a:spcAft>
                          <a:spcPts val="800"/>
                        </a:spcAft>
                        <a:buNone/>
                      </a:pPr>
                      <a:r>
                        <a:rPr lang="en-US" sz="1000" kern="0" dirty="0">
                          <a:effectLst/>
                        </a:rPr>
                        <a:t>Targeted social media ads, Google search promotions, and video boosting</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extLst>
                  <a:ext uri="{0D108BD9-81ED-4DB2-BD59-A6C34878D82A}">
                    <a16:rowId xmlns:a16="http://schemas.microsoft.com/office/drawing/2014/main" val="177656031"/>
                  </a:ext>
                </a:extLst>
              </a:tr>
              <a:tr h="698624">
                <a:tc>
                  <a:txBody>
                    <a:bodyPr/>
                    <a:lstStyle/>
                    <a:p>
                      <a:pPr marL="0" marR="0">
                        <a:lnSpc>
                          <a:spcPct val="115000"/>
                        </a:lnSpc>
                        <a:spcAft>
                          <a:spcPts val="800"/>
                        </a:spcAft>
                        <a:buNone/>
                      </a:pPr>
                      <a:r>
                        <a:rPr lang="en-US" sz="1000" kern="0">
                          <a:effectLst/>
                        </a:rPr>
                        <a:t>Educational Events &amp; Workshops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nSpc>
                          <a:spcPct val="115000"/>
                        </a:lnSpc>
                        <a:spcAft>
                          <a:spcPts val="800"/>
                        </a:spcAft>
                        <a:buNone/>
                      </a:pPr>
                      <a:r>
                        <a:rPr lang="en-US" sz="1000" b="1" kern="0" dirty="0">
                          <a:solidFill>
                            <a:srgbClr val="FF0000"/>
                          </a:solidFill>
                          <a:effectLst/>
                        </a:rPr>
                        <a:t>$30,000</a:t>
                      </a:r>
                      <a:endParaRPr lang="en-US" sz="10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nSpc>
                          <a:spcPct val="115000"/>
                        </a:lnSpc>
                        <a:spcAft>
                          <a:spcPts val="800"/>
                        </a:spcAft>
                        <a:buNone/>
                      </a:pPr>
                      <a:r>
                        <a:rPr lang="en-US" sz="1000" kern="0">
                          <a:effectLst/>
                        </a:rPr>
                        <a:t>Venue rentals (if needed), guest speakers, refreshments, and materials for “Money in Motion” and “Smart Money Week”</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extLst>
                  <a:ext uri="{0D108BD9-81ED-4DB2-BD59-A6C34878D82A}">
                    <a16:rowId xmlns:a16="http://schemas.microsoft.com/office/drawing/2014/main" val="2621703216"/>
                  </a:ext>
                </a:extLst>
              </a:tr>
              <a:tr h="525445">
                <a:tc>
                  <a:txBody>
                    <a:bodyPr/>
                    <a:lstStyle/>
                    <a:p>
                      <a:pPr marL="0" marR="0">
                        <a:lnSpc>
                          <a:spcPct val="115000"/>
                        </a:lnSpc>
                        <a:spcAft>
                          <a:spcPts val="800"/>
                        </a:spcAft>
                        <a:buNone/>
                      </a:pPr>
                      <a:r>
                        <a:rPr lang="en-US" sz="1000" kern="0">
                          <a:effectLst/>
                        </a:rPr>
                        <a:t>Community Partnerships &amp; Sponsorships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nSpc>
                          <a:spcPct val="115000"/>
                        </a:lnSpc>
                        <a:spcAft>
                          <a:spcPts val="800"/>
                        </a:spcAft>
                        <a:buNone/>
                      </a:pPr>
                      <a:r>
                        <a:rPr lang="en-US" sz="1000" b="1" kern="0" dirty="0">
                          <a:solidFill>
                            <a:srgbClr val="FF0000"/>
                          </a:solidFill>
                          <a:effectLst/>
                        </a:rPr>
                        <a:t>$15,000</a:t>
                      </a:r>
                      <a:endParaRPr lang="en-US" sz="10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nSpc>
                          <a:spcPct val="115000"/>
                        </a:lnSpc>
                        <a:spcAft>
                          <a:spcPts val="800"/>
                        </a:spcAft>
                        <a:buNone/>
                      </a:pPr>
                      <a:r>
                        <a:rPr lang="en-US" sz="1000" kern="0">
                          <a:effectLst/>
                        </a:rPr>
                        <a:t>Collaborations with schools, chambers, and nonprofits for shared initiatives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extLst>
                  <a:ext uri="{0D108BD9-81ED-4DB2-BD59-A6C34878D82A}">
                    <a16:rowId xmlns:a16="http://schemas.microsoft.com/office/drawing/2014/main" val="3314137080"/>
                  </a:ext>
                </a:extLst>
              </a:tr>
              <a:tr h="352267">
                <a:tc>
                  <a:txBody>
                    <a:bodyPr/>
                    <a:lstStyle/>
                    <a:p>
                      <a:pPr marL="0" marR="0">
                        <a:lnSpc>
                          <a:spcPct val="115000"/>
                        </a:lnSpc>
                        <a:spcAft>
                          <a:spcPts val="800"/>
                        </a:spcAft>
                        <a:buNone/>
                      </a:pPr>
                      <a:r>
                        <a:rPr lang="en-US" sz="1000" kern="0">
                          <a:effectLst/>
                        </a:rPr>
                        <a:t>Technology &amp; Digital Hub Maintenance</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nSpc>
                          <a:spcPct val="115000"/>
                        </a:lnSpc>
                        <a:spcAft>
                          <a:spcPts val="800"/>
                        </a:spcAft>
                        <a:buNone/>
                      </a:pPr>
                      <a:r>
                        <a:rPr lang="en-US" sz="1000" b="1" kern="0" dirty="0">
                          <a:solidFill>
                            <a:srgbClr val="FF0000"/>
                          </a:solidFill>
                          <a:effectLst/>
                        </a:rPr>
                        <a:t>$10,000</a:t>
                      </a:r>
                      <a:endParaRPr lang="en-US" sz="10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nSpc>
                          <a:spcPct val="115000"/>
                        </a:lnSpc>
                        <a:spcAft>
                          <a:spcPts val="800"/>
                        </a:spcAft>
                        <a:buNone/>
                      </a:pPr>
                      <a:r>
                        <a:rPr lang="en-US" sz="1000" kern="0">
                          <a:effectLst/>
                        </a:rPr>
                        <a:t>Website enhancements, analytics tools, and minor updates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extLst>
                  <a:ext uri="{0D108BD9-81ED-4DB2-BD59-A6C34878D82A}">
                    <a16:rowId xmlns:a16="http://schemas.microsoft.com/office/drawing/2014/main" val="2704702049"/>
                  </a:ext>
                </a:extLst>
              </a:tr>
              <a:tr h="352267">
                <a:tc>
                  <a:txBody>
                    <a:bodyPr/>
                    <a:lstStyle/>
                    <a:p>
                      <a:pPr marL="0" marR="0">
                        <a:lnSpc>
                          <a:spcPct val="115000"/>
                        </a:lnSpc>
                        <a:spcAft>
                          <a:spcPts val="800"/>
                        </a:spcAft>
                        <a:buNone/>
                      </a:pPr>
                      <a:r>
                        <a:rPr lang="en-US" sz="1000" kern="0">
                          <a:effectLst/>
                        </a:rPr>
                        <a:t>Staff Training &amp; Internal Communication</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nSpc>
                          <a:spcPct val="115000"/>
                        </a:lnSpc>
                        <a:spcAft>
                          <a:spcPts val="800"/>
                        </a:spcAft>
                        <a:buNone/>
                      </a:pPr>
                      <a:r>
                        <a:rPr lang="en-US" sz="1000" b="1" kern="0" dirty="0">
                          <a:solidFill>
                            <a:srgbClr val="FF0000"/>
                          </a:solidFill>
                          <a:effectLst/>
                        </a:rPr>
                        <a:t>$5,000</a:t>
                      </a:r>
                      <a:endParaRPr lang="en-US" sz="10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nSpc>
                          <a:spcPct val="115000"/>
                        </a:lnSpc>
                        <a:spcAft>
                          <a:spcPts val="800"/>
                        </a:spcAft>
                        <a:buNone/>
                      </a:pPr>
                      <a:r>
                        <a:rPr lang="en-US" sz="1000" kern="0" dirty="0">
                          <a:effectLst/>
                        </a:rPr>
                        <a:t>Development of toolkits, training materials, and staff workshops</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extLst>
                  <a:ext uri="{0D108BD9-81ED-4DB2-BD59-A6C34878D82A}">
                    <a16:rowId xmlns:a16="http://schemas.microsoft.com/office/drawing/2014/main" val="3260553398"/>
                  </a:ext>
                </a:extLst>
              </a:tr>
              <a:tr h="352267">
                <a:tc>
                  <a:txBody>
                    <a:bodyPr/>
                    <a:lstStyle/>
                    <a:p>
                      <a:pPr marL="0" marR="0">
                        <a:lnSpc>
                          <a:spcPct val="115000"/>
                        </a:lnSpc>
                        <a:spcAft>
                          <a:spcPts val="800"/>
                        </a:spcAft>
                        <a:buNone/>
                      </a:pPr>
                      <a:r>
                        <a:rPr lang="en-US" sz="1000" kern="0" dirty="0">
                          <a:effectLst/>
                        </a:rPr>
                        <a:t>Evaluation &amp; Reporting</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nSpc>
                          <a:spcPct val="115000"/>
                        </a:lnSpc>
                        <a:spcAft>
                          <a:spcPts val="800"/>
                        </a:spcAft>
                        <a:buNone/>
                      </a:pPr>
                      <a:r>
                        <a:rPr lang="en-US" sz="1000" b="1" kern="0" dirty="0">
                          <a:solidFill>
                            <a:srgbClr val="FF0000"/>
                          </a:solidFill>
                          <a:effectLst/>
                        </a:rPr>
                        <a:t>$5,000</a:t>
                      </a:r>
                      <a:endParaRPr lang="en-US" sz="10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nSpc>
                          <a:spcPct val="115000"/>
                        </a:lnSpc>
                        <a:spcAft>
                          <a:spcPts val="800"/>
                        </a:spcAft>
                        <a:buNone/>
                      </a:pPr>
                      <a:r>
                        <a:rPr lang="en-US" sz="1000" kern="0">
                          <a:effectLst/>
                        </a:rPr>
                        <a:t>Surveys, analytics software, and end-of-year reporting design</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extLst>
                  <a:ext uri="{0D108BD9-81ED-4DB2-BD59-A6C34878D82A}">
                    <a16:rowId xmlns:a16="http://schemas.microsoft.com/office/drawing/2014/main" val="2161739947"/>
                  </a:ext>
                </a:extLst>
              </a:tr>
              <a:tr h="525445">
                <a:tc>
                  <a:txBody>
                    <a:bodyPr/>
                    <a:lstStyle/>
                    <a:p>
                      <a:pPr marL="0" marR="0">
                        <a:lnSpc>
                          <a:spcPct val="115000"/>
                        </a:lnSpc>
                        <a:spcAft>
                          <a:spcPts val="800"/>
                        </a:spcAft>
                        <a:buNone/>
                      </a:pPr>
                      <a:r>
                        <a:rPr lang="en-US" sz="1000" kern="0">
                          <a:effectLst/>
                        </a:rPr>
                        <a:t>Total Annual Budget:</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nSpc>
                          <a:spcPct val="115000"/>
                        </a:lnSpc>
                        <a:spcAft>
                          <a:spcPts val="800"/>
                        </a:spcAft>
                        <a:buNone/>
                      </a:pPr>
                      <a:r>
                        <a:rPr lang="en-US" sz="1000" b="1" kern="0" dirty="0">
                          <a:solidFill>
                            <a:srgbClr val="FF0000"/>
                          </a:solidFill>
                          <a:effectLst/>
                        </a:rPr>
                        <a:t>$110,000</a:t>
                      </a:r>
                      <a:endParaRPr lang="en-US" sz="10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tc>
                  <a:txBody>
                    <a:bodyPr/>
                    <a:lstStyle/>
                    <a:p>
                      <a:pPr marL="0" marR="0">
                        <a:lnSpc>
                          <a:spcPct val="115000"/>
                        </a:lnSpc>
                        <a:spcAft>
                          <a:spcPts val="800"/>
                        </a:spcAft>
                        <a:buNone/>
                      </a:pPr>
                      <a:r>
                        <a:rPr lang="en-US" sz="1000" kern="0" dirty="0">
                          <a:effectLst/>
                        </a:rPr>
                        <a:t>Approximately 0.25% of CNB’s annual marketing and operational resources</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694" marR="6694" marT="6694" marB="6694" anchor="ctr"/>
                </a:tc>
                <a:extLst>
                  <a:ext uri="{0D108BD9-81ED-4DB2-BD59-A6C34878D82A}">
                    <a16:rowId xmlns:a16="http://schemas.microsoft.com/office/drawing/2014/main" val="3609581315"/>
                  </a:ext>
                </a:extLst>
              </a:tr>
            </a:tbl>
          </a:graphicData>
        </a:graphic>
      </p:graphicFrame>
      <p:sp>
        <p:nvSpPr>
          <p:cNvPr id="6" name="TextBox 5">
            <a:extLst>
              <a:ext uri="{FF2B5EF4-FFF2-40B4-BE49-F238E27FC236}">
                <a16:creationId xmlns:a16="http://schemas.microsoft.com/office/drawing/2014/main" id="{69B9EFB6-17F8-658B-87CD-0F90B8DF2927}"/>
              </a:ext>
            </a:extLst>
          </p:cNvPr>
          <p:cNvSpPr txBox="1"/>
          <p:nvPr/>
        </p:nvSpPr>
        <p:spPr>
          <a:xfrm>
            <a:off x="792663" y="5402227"/>
            <a:ext cx="8115363" cy="584775"/>
          </a:xfrm>
          <a:prstGeom prst="rect">
            <a:avLst/>
          </a:prstGeom>
          <a:noFill/>
        </p:spPr>
        <p:txBody>
          <a:bodyPr wrap="square" rtlCol="0">
            <a:spAutoFit/>
          </a:bodyPr>
          <a:lstStyle/>
          <a:p>
            <a:pPr marL="285750" indent="-285750">
              <a:buFont typeface="Arial" panose="020B0604020202020204" pitchFamily="34" charset="0"/>
              <a:buChar char="•"/>
            </a:pPr>
            <a:r>
              <a:rPr lang="en-US" sz="1600" dirty="0"/>
              <a:t>Based on CNB’s net income, annual budget of </a:t>
            </a:r>
            <a:r>
              <a:rPr lang="en-US" sz="1600" b="1" u="sng" dirty="0"/>
              <a:t>$110,000–$130,000 (≈0.1%).</a:t>
            </a:r>
          </a:p>
          <a:p>
            <a:pPr marL="285750" indent="-285750">
              <a:buFont typeface="Arial" panose="020B0604020202020204" pitchFamily="34" charset="0"/>
              <a:buChar char="•"/>
            </a:pPr>
            <a:r>
              <a:rPr lang="en-US" sz="1600" dirty="0"/>
              <a:t>Covers </a:t>
            </a:r>
            <a:r>
              <a:rPr lang="en-US" sz="1600" b="1" dirty="0"/>
              <a:t>digital tools</a:t>
            </a:r>
            <a:r>
              <a:rPr lang="en-US" sz="1600" dirty="0"/>
              <a:t>, </a:t>
            </a:r>
            <a:r>
              <a:rPr lang="en-US" sz="1600" b="1" dirty="0"/>
              <a:t>paid media</a:t>
            </a:r>
            <a:r>
              <a:rPr lang="en-US" sz="1600" dirty="0"/>
              <a:t>, </a:t>
            </a:r>
            <a:r>
              <a:rPr lang="en-US" sz="1600" b="1" dirty="0"/>
              <a:t>community events</a:t>
            </a:r>
            <a:r>
              <a:rPr lang="en-US" sz="1600" dirty="0"/>
              <a:t>, </a:t>
            </a:r>
            <a:r>
              <a:rPr lang="en-US" sz="1600" b="1" dirty="0"/>
              <a:t>partnerships</a:t>
            </a:r>
            <a:r>
              <a:rPr lang="en-US" sz="1600" dirty="0"/>
              <a:t>, and </a:t>
            </a:r>
            <a:r>
              <a:rPr lang="en-US" sz="1600" b="1" dirty="0"/>
              <a:t>staff resources</a:t>
            </a:r>
            <a:r>
              <a:rPr lang="en-US" sz="1600" dirty="0"/>
              <a:t>.</a:t>
            </a:r>
          </a:p>
        </p:txBody>
      </p:sp>
    </p:spTree>
    <p:extLst>
      <p:ext uri="{BB962C8B-B14F-4D97-AF65-F5344CB8AC3E}">
        <p14:creationId xmlns:p14="http://schemas.microsoft.com/office/powerpoint/2010/main" val="13556317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779A1-4292-D840-97A7-CA6EE2A5EE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B89530-4027-2C8A-12DB-34D9C844F439}"/>
              </a:ext>
            </a:extLst>
          </p:cNvPr>
          <p:cNvSpPr>
            <a:spLocks noGrp="1"/>
          </p:cNvSpPr>
          <p:nvPr>
            <p:ph type="title"/>
          </p:nvPr>
        </p:nvSpPr>
        <p:spPr/>
        <p:txBody>
          <a:bodyPr>
            <a:normAutofit/>
          </a:bodyPr>
          <a:lstStyle/>
          <a:p>
            <a:r>
              <a:rPr lang="en-US" b="1" dirty="0"/>
              <a:t>Evaluation</a:t>
            </a:r>
            <a:endParaRPr b="1" dirty="0"/>
          </a:p>
        </p:txBody>
      </p:sp>
      <p:sp>
        <p:nvSpPr>
          <p:cNvPr id="3" name="Content Placeholder 2">
            <a:extLst>
              <a:ext uri="{FF2B5EF4-FFF2-40B4-BE49-F238E27FC236}">
                <a16:creationId xmlns:a16="http://schemas.microsoft.com/office/drawing/2014/main" id="{B168BE84-E2C2-A0BC-66B8-8E4A8287EBA0}"/>
              </a:ext>
            </a:extLst>
          </p:cNvPr>
          <p:cNvSpPr>
            <a:spLocks noGrp="1"/>
          </p:cNvSpPr>
          <p:nvPr>
            <p:ph idx="1"/>
          </p:nvPr>
        </p:nvSpPr>
        <p:spPr/>
        <p:txBody>
          <a:bodyPr>
            <a:normAutofit fontScale="85000" lnSpcReduction="20000"/>
          </a:bodyPr>
          <a:lstStyle/>
          <a:p>
            <a:r>
              <a:rPr lang="en-US" b="1" dirty="0"/>
              <a:t>Purpose &amp; Approach</a:t>
            </a:r>
          </a:p>
          <a:p>
            <a:pPr lvl="1"/>
            <a:r>
              <a:rPr lang="en-US" dirty="0"/>
              <a:t>Ensures financial literacy initiatives achieve awareness, acceptance, and action goals.</a:t>
            </a:r>
          </a:p>
          <a:p>
            <a:pPr lvl="1"/>
            <a:r>
              <a:rPr lang="en-US" dirty="0"/>
              <a:t>Ongoing, transparent, results-oriented evaluation tied directly to plan objectives.</a:t>
            </a:r>
          </a:p>
          <a:p>
            <a:pPr lvl="1"/>
            <a:r>
              <a:rPr lang="en-US" dirty="0"/>
              <a:t>Measures short-term outputs (reach, engagement) and long-term outcomes (behavior change, trust).</a:t>
            </a:r>
          </a:p>
          <a:p>
            <a:pPr lvl="1"/>
            <a:r>
              <a:rPr lang="en-US" dirty="0"/>
              <a:t>Uses mixed methods: surveys, focus groups, analytics, and content analysis.</a:t>
            </a:r>
          </a:p>
          <a:p>
            <a:pPr lvl="1"/>
            <a:r>
              <a:rPr lang="en-US" dirty="0"/>
              <a:t>Before-and-after design comparing baseline data to mid-year &amp; year-end results.</a:t>
            </a:r>
          </a:p>
          <a:p>
            <a:pPr lvl="1"/>
            <a:r>
              <a:rPr lang="en-US" dirty="0"/>
              <a:t>Quarterly reports guide real-time adjustments.</a:t>
            </a:r>
            <a:endParaRPr dirty="0"/>
          </a:p>
        </p:txBody>
      </p:sp>
    </p:spTree>
    <p:extLst>
      <p:ext uri="{BB962C8B-B14F-4D97-AF65-F5344CB8AC3E}">
        <p14:creationId xmlns:p14="http://schemas.microsoft.com/office/powerpoint/2010/main" val="7811727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E7101-C61B-65BF-DC31-D778CBE852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A96AE7-62BB-A7D5-824B-30FBF831FEA6}"/>
              </a:ext>
            </a:extLst>
          </p:cNvPr>
          <p:cNvSpPr>
            <a:spLocks noGrp="1"/>
          </p:cNvSpPr>
          <p:nvPr>
            <p:ph type="title" idx="4294967295"/>
          </p:nvPr>
        </p:nvSpPr>
        <p:spPr>
          <a:xfrm>
            <a:off x="2652124" y="671770"/>
            <a:ext cx="3839752" cy="735832"/>
          </a:xfrm>
        </p:spPr>
        <p:txBody>
          <a:bodyPr>
            <a:normAutofit/>
          </a:bodyPr>
          <a:lstStyle/>
          <a:p>
            <a:r>
              <a:rPr lang="en-US" b="1" dirty="0"/>
              <a:t>Evaluation</a:t>
            </a:r>
            <a:endParaRPr b="1" dirty="0"/>
          </a:p>
        </p:txBody>
      </p:sp>
      <p:sp>
        <p:nvSpPr>
          <p:cNvPr id="3" name="Content Placeholder 2">
            <a:extLst>
              <a:ext uri="{FF2B5EF4-FFF2-40B4-BE49-F238E27FC236}">
                <a16:creationId xmlns:a16="http://schemas.microsoft.com/office/drawing/2014/main" id="{6CFD2025-D15B-F393-F184-B517F95D5964}"/>
              </a:ext>
            </a:extLst>
          </p:cNvPr>
          <p:cNvSpPr>
            <a:spLocks noGrp="1"/>
          </p:cNvSpPr>
          <p:nvPr>
            <p:ph idx="4294967295"/>
          </p:nvPr>
        </p:nvSpPr>
        <p:spPr>
          <a:xfrm>
            <a:off x="945061" y="1556725"/>
            <a:ext cx="7253877" cy="4067328"/>
          </a:xfrm>
        </p:spPr>
        <p:txBody>
          <a:bodyPr>
            <a:normAutofit fontScale="55000" lnSpcReduction="20000"/>
          </a:bodyPr>
          <a:lstStyle/>
          <a:p>
            <a:r>
              <a:rPr lang="en-US" sz="4200" b="1" u="sng" dirty="0">
                <a:solidFill>
                  <a:srgbClr val="FF0000"/>
                </a:solidFill>
              </a:rPr>
              <a:t>Evaluation Indicators</a:t>
            </a:r>
          </a:p>
          <a:p>
            <a:pPr lvl="1"/>
            <a:r>
              <a:rPr lang="en-US" sz="2500" b="1" dirty="0"/>
              <a:t>Reach</a:t>
            </a:r>
          </a:p>
          <a:p>
            <a:pPr lvl="2"/>
            <a:r>
              <a:rPr lang="en-US" sz="2500" dirty="0"/>
              <a:t>Tracks exposure: impressions, website traffic, email opens, event attendance.</a:t>
            </a:r>
          </a:p>
          <a:p>
            <a:pPr lvl="2"/>
            <a:r>
              <a:rPr lang="en-US" sz="2500" dirty="0"/>
              <a:t>Benchmarked against prior-year data; dashboards segmented by demographic.</a:t>
            </a:r>
          </a:p>
          <a:p>
            <a:pPr lvl="1"/>
            <a:r>
              <a:rPr lang="en-US" sz="2500" b="1" dirty="0"/>
              <a:t>Engagement</a:t>
            </a:r>
          </a:p>
          <a:p>
            <a:pPr lvl="2"/>
            <a:r>
              <a:rPr lang="en-US" sz="2500" dirty="0"/>
              <a:t>Measures depth of interaction: workshop participation, tool usage, video views.</a:t>
            </a:r>
          </a:p>
          <a:p>
            <a:pPr lvl="2"/>
            <a:r>
              <a:rPr lang="en-US" sz="2500" dirty="0"/>
              <a:t>Monitors social-media activity (likes, comments, shares, hashtags).</a:t>
            </a:r>
          </a:p>
          <a:p>
            <a:pPr lvl="1"/>
            <a:r>
              <a:rPr lang="en-US" sz="2500" b="1" dirty="0"/>
              <a:t>Behavioral Impact</a:t>
            </a:r>
          </a:p>
          <a:p>
            <a:pPr lvl="2"/>
            <a:r>
              <a:rPr lang="en-US" sz="2500" dirty="0"/>
              <a:t>Evaluates tangible actions: new accounts, program sign-ups, advisor appointments.</a:t>
            </a:r>
          </a:p>
          <a:p>
            <a:pPr lvl="2"/>
            <a:r>
              <a:rPr lang="en-US" sz="2500" dirty="0"/>
              <a:t>Analyzes conversion patterns and ROI; includes observational branch insights.</a:t>
            </a:r>
          </a:p>
          <a:p>
            <a:pPr lvl="1"/>
            <a:r>
              <a:rPr lang="en-US" sz="2500" b="1" dirty="0"/>
              <a:t>Perception</a:t>
            </a:r>
          </a:p>
          <a:p>
            <a:pPr lvl="2"/>
            <a:r>
              <a:rPr lang="en-US" sz="2500" dirty="0"/>
              <a:t>Assesses trust, confidence, and sentiment through pulse surveys and media analysis.</a:t>
            </a:r>
          </a:p>
          <a:p>
            <a:pPr lvl="2"/>
            <a:r>
              <a:rPr lang="en-US" sz="2500" dirty="0"/>
              <a:t>Measures whether CNB is viewed as a credible, helpful community educator.</a:t>
            </a:r>
          </a:p>
        </p:txBody>
      </p:sp>
    </p:spTree>
    <p:extLst>
      <p:ext uri="{BB962C8B-B14F-4D97-AF65-F5344CB8AC3E}">
        <p14:creationId xmlns:p14="http://schemas.microsoft.com/office/powerpoint/2010/main" val="36227618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1AE0F-2B29-5142-6979-CDD29F539A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FC9BD2-6C8D-A19B-5818-277702D0CA47}"/>
              </a:ext>
            </a:extLst>
          </p:cNvPr>
          <p:cNvSpPr>
            <a:spLocks noGrp="1"/>
          </p:cNvSpPr>
          <p:nvPr>
            <p:ph type="title" idx="4294967295"/>
          </p:nvPr>
        </p:nvSpPr>
        <p:spPr>
          <a:xfrm>
            <a:off x="2652124" y="671770"/>
            <a:ext cx="3839752" cy="735832"/>
          </a:xfrm>
        </p:spPr>
        <p:txBody>
          <a:bodyPr>
            <a:normAutofit/>
          </a:bodyPr>
          <a:lstStyle/>
          <a:p>
            <a:r>
              <a:rPr lang="en-US" b="1" dirty="0"/>
              <a:t>Evaluation</a:t>
            </a:r>
            <a:endParaRPr b="1" dirty="0"/>
          </a:p>
        </p:txBody>
      </p:sp>
      <p:sp>
        <p:nvSpPr>
          <p:cNvPr id="3" name="Content Placeholder 2">
            <a:extLst>
              <a:ext uri="{FF2B5EF4-FFF2-40B4-BE49-F238E27FC236}">
                <a16:creationId xmlns:a16="http://schemas.microsoft.com/office/drawing/2014/main" id="{581D4E47-BA68-D93E-7942-D74E541DA475}"/>
              </a:ext>
            </a:extLst>
          </p:cNvPr>
          <p:cNvSpPr>
            <a:spLocks noGrp="1"/>
          </p:cNvSpPr>
          <p:nvPr>
            <p:ph idx="4294967295"/>
          </p:nvPr>
        </p:nvSpPr>
        <p:spPr>
          <a:xfrm>
            <a:off x="945061" y="1556724"/>
            <a:ext cx="7253877" cy="4549107"/>
          </a:xfrm>
        </p:spPr>
        <p:txBody>
          <a:bodyPr>
            <a:normAutofit/>
          </a:bodyPr>
          <a:lstStyle/>
          <a:p>
            <a:r>
              <a:rPr lang="en-US" sz="2000" b="1" u="sng" dirty="0">
                <a:solidFill>
                  <a:srgbClr val="FF0000"/>
                </a:solidFill>
              </a:rPr>
              <a:t>Evaluation of Objectives</a:t>
            </a:r>
            <a:endParaRPr lang="en-US" sz="2000" dirty="0">
              <a:solidFill>
                <a:schemeClr val="tx1"/>
              </a:solidFill>
            </a:endParaRPr>
          </a:p>
          <a:p>
            <a:pPr lvl="1"/>
            <a:r>
              <a:rPr lang="en-US" sz="1600" b="1" dirty="0">
                <a:solidFill>
                  <a:schemeClr val="tx1"/>
                </a:solidFill>
              </a:rPr>
              <a:t>Awareness Objectives</a:t>
            </a:r>
          </a:p>
          <a:p>
            <a:pPr lvl="2"/>
            <a:r>
              <a:rPr lang="en-US" sz="1400" dirty="0">
                <a:solidFill>
                  <a:schemeClr val="tx1"/>
                </a:solidFill>
              </a:rPr>
              <a:t>Increased recognition measured via website analytics, impressions, and message recall.</a:t>
            </a:r>
          </a:p>
          <a:p>
            <a:pPr lvl="2"/>
            <a:r>
              <a:rPr lang="en-US" sz="1400" dirty="0">
                <a:solidFill>
                  <a:schemeClr val="tx1"/>
                </a:solidFill>
              </a:rPr>
              <a:t>Pre/post surveys ensure audiences identify CNB as the source of financial education.</a:t>
            </a:r>
          </a:p>
          <a:p>
            <a:pPr lvl="1"/>
            <a:r>
              <a:rPr lang="en-US" sz="1600" b="1" dirty="0">
                <a:solidFill>
                  <a:schemeClr val="tx1"/>
                </a:solidFill>
              </a:rPr>
              <a:t>Acceptance Objectives</a:t>
            </a:r>
          </a:p>
          <a:p>
            <a:pPr lvl="2"/>
            <a:r>
              <a:rPr lang="en-US" sz="1400" dirty="0">
                <a:solidFill>
                  <a:schemeClr val="tx1"/>
                </a:solidFill>
              </a:rPr>
              <a:t>Uses feedback surveys, focus groups, sentiment tracking, and repeat attendance.</a:t>
            </a:r>
          </a:p>
          <a:p>
            <a:pPr lvl="2"/>
            <a:r>
              <a:rPr lang="en-US" sz="1400" dirty="0">
                <a:solidFill>
                  <a:schemeClr val="tx1"/>
                </a:solidFill>
              </a:rPr>
              <a:t>Growth in subscribers and event participation signals improved attitudes &amp; trust.</a:t>
            </a:r>
          </a:p>
          <a:p>
            <a:pPr lvl="1"/>
            <a:r>
              <a:rPr lang="en-US" sz="1600" b="1" dirty="0">
                <a:solidFill>
                  <a:schemeClr val="tx1"/>
                </a:solidFill>
              </a:rPr>
              <a:t>Action Objectives</a:t>
            </a:r>
          </a:p>
          <a:p>
            <a:pPr lvl="2"/>
            <a:r>
              <a:rPr lang="en-US" sz="1400" dirty="0">
                <a:solidFill>
                  <a:schemeClr val="tx1"/>
                </a:solidFill>
              </a:rPr>
              <a:t>Tracks registrations, QR scans, CRM conversions, and account openings tied to literacy efforts.</a:t>
            </a:r>
          </a:p>
          <a:p>
            <a:pPr lvl="2"/>
            <a:r>
              <a:rPr lang="en-US" sz="1400" b="1" dirty="0">
                <a:solidFill>
                  <a:srgbClr val="FF0000"/>
                </a:solidFill>
              </a:rPr>
              <a:t>Targets</a:t>
            </a:r>
            <a:r>
              <a:rPr lang="en-US" sz="1400" dirty="0">
                <a:solidFill>
                  <a:schemeClr val="tx1"/>
                </a:solidFill>
              </a:rPr>
              <a:t>: 30% increase in workshop participation &amp; related account activity; 10% growth in partnerships.</a:t>
            </a:r>
          </a:p>
        </p:txBody>
      </p:sp>
    </p:spTree>
    <p:extLst>
      <p:ext uri="{BB962C8B-B14F-4D97-AF65-F5344CB8AC3E}">
        <p14:creationId xmlns:p14="http://schemas.microsoft.com/office/powerpoint/2010/main" val="40497145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C4A4E-4A6B-D475-22E8-7E9A8A9BA6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76B211-F319-3032-7532-C4FC6147FF2D}"/>
              </a:ext>
            </a:extLst>
          </p:cNvPr>
          <p:cNvSpPr>
            <a:spLocks noGrp="1"/>
          </p:cNvSpPr>
          <p:nvPr>
            <p:ph type="title"/>
          </p:nvPr>
        </p:nvSpPr>
        <p:spPr/>
        <p:txBody>
          <a:bodyPr>
            <a:normAutofit/>
          </a:bodyPr>
          <a:lstStyle/>
          <a:p>
            <a:r>
              <a:rPr lang="en-US" b="1" dirty="0"/>
              <a:t>Evaluation</a:t>
            </a:r>
          </a:p>
        </p:txBody>
      </p:sp>
      <p:sp>
        <p:nvSpPr>
          <p:cNvPr id="3" name="Content Placeholder 2">
            <a:extLst>
              <a:ext uri="{FF2B5EF4-FFF2-40B4-BE49-F238E27FC236}">
                <a16:creationId xmlns:a16="http://schemas.microsoft.com/office/drawing/2014/main" id="{566B75CB-C065-BE7B-F800-6931FCEDE4AA}"/>
              </a:ext>
            </a:extLst>
          </p:cNvPr>
          <p:cNvSpPr>
            <a:spLocks noGrp="1"/>
          </p:cNvSpPr>
          <p:nvPr>
            <p:ph idx="1"/>
          </p:nvPr>
        </p:nvSpPr>
        <p:spPr/>
        <p:txBody>
          <a:bodyPr>
            <a:normAutofit/>
          </a:bodyPr>
          <a:lstStyle/>
          <a:p>
            <a:r>
              <a:rPr lang="en-US" b="1" u="sng" dirty="0"/>
              <a:t>Outputs &amp; Cost-Effectiveness</a:t>
            </a:r>
          </a:p>
          <a:p>
            <a:pPr lvl="1"/>
            <a:r>
              <a:rPr lang="en-US" dirty="0"/>
              <a:t>Compares content produced vs. engagement generated.</a:t>
            </a:r>
          </a:p>
          <a:p>
            <a:pPr lvl="1"/>
            <a:r>
              <a:rPr lang="en-US" dirty="0"/>
              <a:t>Quarterly budget review ensures spending stays within $110K annual allocation.</a:t>
            </a:r>
          </a:p>
          <a:p>
            <a:pPr lvl="1"/>
            <a:r>
              <a:rPr lang="en-US" dirty="0"/>
              <a:t>Identifies most cost-efficient communication channels</a:t>
            </a:r>
          </a:p>
        </p:txBody>
      </p:sp>
    </p:spTree>
    <p:extLst>
      <p:ext uri="{BB962C8B-B14F-4D97-AF65-F5344CB8AC3E}">
        <p14:creationId xmlns:p14="http://schemas.microsoft.com/office/powerpoint/2010/main" val="24258965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4BD12-083B-E9A3-DDBF-D244468966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63BB16-AF20-40FE-6045-E45644C64CDB}"/>
              </a:ext>
            </a:extLst>
          </p:cNvPr>
          <p:cNvSpPr>
            <a:spLocks noGrp="1"/>
          </p:cNvSpPr>
          <p:nvPr>
            <p:ph type="title"/>
          </p:nvPr>
        </p:nvSpPr>
        <p:spPr/>
        <p:txBody>
          <a:bodyPr>
            <a:normAutofit/>
          </a:bodyPr>
          <a:lstStyle/>
          <a:p>
            <a:r>
              <a:rPr lang="en-US" b="1" dirty="0"/>
              <a:t>Evaluation</a:t>
            </a:r>
          </a:p>
        </p:txBody>
      </p:sp>
      <p:sp>
        <p:nvSpPr>
          <p:cNvPr id="3" name="Content Placeholder 2">
            <a:extLst>
              <a:ext uri="{FF2B5EF4-FFF2-40B4-BE49-F238E27FC236}">
                <a16:creationId xmlns:a16="http://schemas.microsoft.com/office/drawing/2014/main" id="{B9991E92-83C7-E3E2-0961-37AF3F901ECC}"/>
              </a:ext>
            </a:extLst>
          </p:cNvPr>
          <p:cNvSpPr>
            <a:spLocks noGrp="1"/>
          </p:cNvSpPr>
          <p:nvPr>
            <p:ph idx="1"/>
          </p:nvPr>
        </p:nvSpPr>
        <p:spPr/>
        <p:txBody>
          <a:bodyPr>
            <a:normAutofit/>
          </a:bodyPr>
          <a:lstStyle/>
          <a:p>
            <a:r>
              <a:rPr lang="en-US" b="1" u="sng" dirty="0"/>
              <a:t>Evaluation Schedule</a:t>
            </a:r>
            <a:endParaRPr lang="en-US" dirty="0"/>
          </a:p>
          <a:p>
            <a:pPr lvl="1"/>
            <a:r>
              <a:rPr lang="en-US" b="1" u="sng" dirty="0"/>
              <a:t>Monthly</a:t>
            </a:r>
            <a:r>
              <a:rPr lang="en-US" dirty="0"/>
              <a:t>: Internal FLIT reviews of metrics &amp; feedback.</a:t>
            </a:r>
          </a:p>
          <a:p>
            <a:pPr lvl="1"/>
            <a:r>
              <a:rPr lang="en-US" b="1" u="sng" dirty="0"/>
              <a:t>Quarterly</a:t>
            </a:r>
            <a:r>
              <a:rPr lang="en-US" dirty="0"/>
              <a:t>: Progress reports to senior leadership.</a:t>
            </a:r>
          </a:p>
          <a:p>
            <a:pPr lvl="1"/>
            <a:r>
              <a:rPr lang="en-US" b="1" u="sng" dirty="0"/>
              <a:t>Annually</a:t>
            </a:r>
            <a:r>
              <a:rPr lang="en-US" dirty="0"/>
              <a:t>: Public Community Literacy Impact Report.</a:t>
            </a:r>
          </a:p>
          <a:p>
            <a:pPr lvl="1"/>
            <a:r>
              <a:rPr lang="en-US" b="1" u="sng" dirty="0"/>
              <a:t>Final (Year 2)</a:t>
            </a:r>
            <a:r>
              <a:rPr lang="en-US" dirty="0"/>
              <a:t>: Full ROI analysis vs. benchmarks; recommendations for future initiatives.</a:t>
            </a:r>
          </a:p>
        </p:txBody>
      </p:sp>
    </p:spTree>
    <p:extLst>
      <p:ext uri="{BB962C8B-B14F-4D97-AF65-F5344CB8AC3E}">
        <p14:creationId xmlns:p14="http://schemas.microsoft.com/office/powerpoint/2010/main" val="28564771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07F85-F1BC-F342-D4B5-6BABF20EFD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54BB87-F810-1AF9-0D6E-BC7DF33B7B71}"/>
              </a:ext>
            </a:extLst>
          </p:cNvPr>
          <p:cNvSpPr>
            <a:spLocks noGrp="1"/>
          </p:cNvSpPr>
          <p:nvPr>
            <p:ph type="title"/>
          </p:nvPr>
        </p:nvSpPr>
        <p:spPr/>
        <p:txBody>
          <a:bodyPr>
            <a:normAutofit/>
          </a:bodyPr>
          <a:lstStyle/>
          <a:p>
            <a:r>
              <a:rPr lang="en-US" b="1" dirty="0"/>
              <a:t>Evaluation</a:t>
            </a:r>
          </a:p>
        </p:txBody>
      </p:sp>
      <p:sp>
        <p:nvSpPr>
          <p:cNvPr id="3" name="Content Placeholder 2">
            <a:extLst>
              <a:ext uri="{FF2B5EF4-FFF2-40B4-BE49-F238E27FC236}">
                <a16:creationId xmlns:a16="http://schemas.microsoft.com/office/drawing/2014/main" id="{95323BE9-DF93-EA74-9C86-C070B2147ED6}"/>
              </a:ext>
            </a:extLst>
          </p:cNvPr>
          <p:cNvSpPr>
            <a:spLocks noGrp="1"/>
          </p:cNvSpPr>
          <p:nvPr>
            <p:ph idx="1"/>
          </p:nvPr>
        </p:nvSpPr>
        <p:spPr/>
        <p:txBody>
          <a:bodyPr>
            <a:normAutofit/>
          </a:bodyPr>
          <a:lstStyle/>
          <a:p>
            <a:r>
              <a:rPr lang="en-US" b="1" u="sng" dirty="0"/>
              <a:t>Evaluation Criteria &amp; Accountability</a:t>
            </a:r>
            <a:endParaRPr lang="en-US" dirty="0"/>
          </a:p>
          <a:p>
            <a:pPr lvl="1"/>
            <a:r>
              <a:rPr lang="en-US" dirty="0"/>
              <a:t>Follows seven criteria: usefulness, linkage to objectives, cost-appropriateness, timeliness, ethics, accuracy, and feasibility.</a:t>
            </a:r>
          </a:p>
          <a:p>
            <a:pPr lvl="1"/>
            <a:r>
              <a:rPr lang="en-US" dirty="0"/>
              <a:t>Oversight by FLIT under the VP of Marketing &amp; VP of Community Engagement.</a:t>
            </a:r>
          </a:p>
          <a:p>
            <a:pPr lvl="1"/>
            <a:r>
              <a:rPr lang="en-US" dirty="0"/>
              <a:t>Quarterly summaries presented to Executive Leadership &amp; Board.</a:t>
            </a:r>
          </a:p>
        </p:txBody>
      </p:sp>
    </p:spTree>
    <p:extLst>
      <p:ext uri="{BB962C8B-B14F-4D97-AF65-F5344CB8AC3E}">
        <p14:creationId xmlns:p14="http://schemas.microsoft.com/office/powerpoint/2010/main" val="31299967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A0DCE-79E6-6FE2-FC8D-2858BAE0B4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B7F307-8807-4FD0-25E9-616D63ADA48C}"/>
              </a:ext>
            </a:extLst>
          </p:cNvPr>
          <p:cNvSpPr>
            <a:spLocks noGrp="1"/>
          </p:cNvSpPr>
          <p:nvPr>
            <p:ph type="title"/>
          </p:nvPr>
        </p:nvSpPr>
        <p:spPr/>
        <p:txBody>
          <a:bodyPr>
            <a:normAutofit/>
          </a:bodyPr>
          <a:lstStyle/>
          <a:p>
            <a:r>
              <a:rPr lang="en-US" b="1" dirty="0"/>
              <a:t>Evaluation</a:t>
            </a:r>
          </a:p>
        </p:txBody>
      </p:sp>
      <p:sp>
        <p:nvSpPr>
          <p:cNvPr id="3" name="Content Placeholder 2">
            <a:extLst>
              <a:ext uri="{FF2B5EF4-FFF2-40B4-BE49-F238E27FC236}">
                <a16:creationId xmlns:a16="http://schemas.microsoft.com/office/drawing/2014/main" id="{FFA64398-A951-F706-2461-208D907801DC}"/>
              </a:ext>
            </a:extLst>
          </p:cNvPr>
          <p:cNvSpPr>
            <a:spLocks noGrp="1"/>
          </p:cNvSpPr>
          <p:nvPr>
            <p:ph idx="1"/>
          </p:nvPr>
        </p:nvSpPr>
        <p:spPr/>
        <p:txBody>
          <a:bodyPr>
            <a:normAutofit/>
          </a:bodyPr>
          <a:lstStyle/>
          <a:p>
            <a:r>
              <a:rPr lang="en-US" b="1" u="sng" dirty="0"/>
              <a:t>Application of Findings</a:t>
            </a:r>
            <a:endParaRPr lang="en-US" dirty="0"/>
          </a:p>
          <a:p>
            <a:pPr lvl="1"/>
            <a:r>
              <a:rPr lang="en-US" dirty="0"/>
              <a:t>Used as a continuous feedback loop for program improvement.</a:t>
            </a:r>
          </a:p>
          <a:p>
            <a:pPr lvl="1"/>
            <a:r>
              <a:rPr lang="en-US" dirty="0"/>
              <a:t>Data-driven adjustments (e.g., more youth-oriented content if engagement is low).</a:t>
            </a:r>
          </a:p>
          <a:p>
            <a:pPr lvl="1"/>
            <a:r>
              <a:rPr lang="en-US" dirty="0"/>
              <a:t>Expands successful programs such as retirement seminars or school partnerships.</a:t>
            </a:r>
          </a:p>
        </p:txBody>
      </p:sp>
    </p:spTree>
    <p:extLst>
      <p:ext uri="{BB962C8B-B14F-4D97-AF65-F5344CB8AC3E}">
        <p14:creationId xmlns:p14="http://schemas.microsoft.com/office/powerpoint/2010/main" val="26208867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F9F00-B57F-C5D5-28F1-346964E9EB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ADC008-3CBE-E005-89D8-623DA78B172B}"/>
              </a:ext>
            </a:extLst>
          </p:cNvPr>
          <p:cNvSpPr>
            <a:spLocks noGrp="1"/>
          </p:cNvSpPr>
          <p:nvPr>
            <p:ph type="title"/>
          </p:nvPr>
        </p:nvSpPr>
        <p:spPr/>
        <p:txBody>
          <a:bodyPr>
            <a:normAutofit/>
          </a:bodyPr>
          <a:lstStyle/>
          <a:p>
            <a:r>
              <a:rPr lang="en-US" b="1" dirty="0"/>
              <a:t>Evaluation</a:t>
            </a:r>
          </a:p>
        </p:txBody>
      </p:sp>
      <p:sp>
        <p:nvSpPr>
          <p:cNvPr id="3" name="Content Placeholder 2">
            <a:extLst>
              <a:ext uri="{FF2B5EF4-FFF2-40B4-BE49-F238E27FC236}">
                <a16:creationId xmlns:a16="http://schemas.microsoft.com/office/drawing/2014/main" id="{C4E01D40-E298-1669-3E8E-7A23B83079D2}"/>
              </a:ext>
            </a:extLst>
          </p:cNvPr>
          <p:cNvSpPr>
            <a:spLocks noGrp="1"/>
          </p:cNvSpPr>
          <p:nvPr>
            <p:ph idx="1"/>
          </p:nvPr>
        </p:nvSpPr>
        <p:spPr/>
        <p:txBody>
          <a:bodyPr>
            <a:normAutofit/>
          </a:bodyPr>
          <a:lstStyle/>
          <a:p>
            <a:r>
              <a:rPr lang="en-US" b="1" u="sng" dirty="0"/>
              <a:t>Intended Audiences for Results</a:t>
            </a:r>
            <a:endParaRPr lang="en-US" dirty="0"/>
          </a:p>
          <a:p>
            <a:pPr lvl="1"/>
            <a:r>
              <a:rPr lang="en-US" b="1" dirty="0"/>
              <a:t>Leadership </a:t>
            </a:r>
            <a:r>
              <a:rPr lang="en-US" dirty="0"/>
              <a:t>(strategic decisions &amp; budgeting).</a:t>
            </a:r>
          </a:p>
          <a:p>
            <a:pPr lvl="1"/>
            <a:r>
              <a:rPr lang="en-US" b="1" dirty="0"/>
              <a:t>Employees </a:t>
            </a:r>
            <a:r>
              <a:rPr lang="en-US" dirty="0"/>
              <a:t>(shared accountability &amp; progress updates).</a:t>
            </a:r>
          </a:p>
          <a:p>
            <a:pPr lvl="1"/>
            <a:r>
              <a:rPr lang="en-US" b="1" dirty="0"/>
              <a:t>Community partners &amp; media </a:t>
            </a:r>
            <a:r>
              <a:rPr lang="en-US" dirty="0"/>
              <a:t>(transparency &amp; credibility).</a:t>
            </a:r>
          </a:p>
          <a:p>
            <a:pPr lvl="1"/>
            <a:r>
              <a:rPr lang="en-US" b="1" dirty="0"/>
              <a:t>Public </a:t>
            </a:r>
            <a:r>
              <a:rPr lang="en-US" dirty="0"/>
              <a:t>(Annual Report highlights and social media summaries).</a:t>
            </a:r>
          </a:p>
        </p:txBody>
      </p:sp>
    </p:spTree>
    <p:extLst>
      <p:ext uri="{BB962C8B-B14F-4D97-AF65-F5344CB8AC3E}">
        <p14:creationId xmlns:p14="http://schemas.microsoft.com/office/powerpoint/2010/main" val="6065741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F8A43-0BE2-7C5B-2568-8851213119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88AB40-BACD-3880-C1A3-ED5A1D385E38}"/>
              </a:ext>
            </a:extLst>
          </p:cNvPr>
          <p:cNvSpPr>
            <a:spLocks noGrp="1"/>
          </p:cNvSpPr>
          <p:nvPr>
            <p:ph type="title" idx="4294967295"/>
          </p:nvPr>
        </p:nvSpPr>
        <p:spPr>
          <a:xfrm>
            <a:off x="1086209" y="894736"/>
            <a:ext cx="6799262" cy="462116"/>
          </a:xfrm>
        </p:spPr>
        <p:txBody>
          <a:bodyPr>
            <a:normAutofit fontScale="90000"/>
          </a:bodyPr>
          <a:lstStyle/>
          <a:p>
            <a:r>
              <a:rPr lang="en-US" b="1" dirty="0"/>
              <a:t>Interview Key Findings</a:t>
            </a:r>
            <a:br>
              <a:rPr lang="en-US" dirty="0"/>
            </a:br>
            <a:r>
              <a:rPr lang="en-US" sz="2700" dirty="0"/>
              <a:t>Jordan Johnstone, Universal Banker</a:t>
            </a:r>
            <a:br>
              <a:rPr lang="en-US" sz="2700" dirty="0"/>
            </a:br>
            <a:r>
              <a:rPr lang="en-US" sz="1600" dirty="0"/>
              <a:t>(Canandaigua Main Office Branch)</a:t>
            </a:r>
            <a:endParaRPr sz="1600" b="1" dirty="0"/>
          </a:p>
        </p:txBody>
      </p:sp>
      <p:sp>
        <p:nvSpPr>
          <p:cNvPr id="3" name="Content Placeholder 2">
            <a:extLst>
              <a:ext uri="{FF2B5EF4-FFF2-40B4-BE49-F238E27FC236}">
                <a16:creationId xmlns:a16="http://schemas.microsoft.com/office/drawing/2014/main" id="{8E14B44D-8160-2440-4A9F-E39BA6F13D2E}"/>
              </a:ext>
            </a:extLst>
          </p:cNvPr>
          <p:cNvSpPr>
            <a:spLocks noGrp="1"/>
          </p:cNvSpPr>
          <p:nvPr>
            <p:ph idx="4294967295"/>
          </p:nvPr>
        </p:nvSpPr>
        <p:spPr>
          <a:xfrm>
            <a:off x="1172369" y="1940181"/>
            <a:ext cx="6799262" cy="4637599"/>
          </a:xfrm>
        </p:spPr>
        <p:txBody>
          <a:bodyPr>
            <a:noAutofit/>
          </a:bodyPr>
          <a:lstStyle/>
          <a:p>
            <a:r>
              <a:rPr lang="en-US" sz="1800" dirty="0">
                <a:solidFill>
                  <a:schemeClr val="tx1"/>
                </a:solidFill>
              </a:rPr>
              <a:t>Emphasized CNB’s local identity: “</a:t>
            </a:r>
            <a:r>
              <a:rPr lang="en-US" sz="1800" b="1" i="1" dirty="0">
                <a:solidFill>
                  <a:schemeClr val="tx1"/>
                </a:solidFill>
              </a:rPr>
              <a:t>We can be more personal… focus on the little guy</a:t>
            </a:r>
            <a:r>
              <a:rPr lang="en-US" sz="1800" dirty="0">
                <a:solidFill>
                  <a:schemeClr val="tx1"/>
                </a:solidFill>
              </a:rPr>
              <a:t>.”</a:t>
            </a:r>
          </a:p>
          <a:p>
            <a:r>
              <a:rPr lang="en-US" sz="1800" dirty="0">
                <a:solidFill>
                  <a:schemeClr val="tx1"/>
                </a:solidFill>
              </a:rPr>
              <a:t>Highlighted existing programs: Money Squad, youth tours, retirement sessions.</a:t>
            </a:r>
          </a:p>
          <a:p>
            <a:r>
              <a:rPr lang="en-US" sz="1800" dirty="0">
                <a:solidFill>
                  <a:schemeClr val="tx1"/>
                </a:solidFill>
              </a:rPr>
              <a:t>Noted </a:t>
            </a:r>
            <a:r>
              <a:rPr lang="en-US" sz="1800" b="1" dirty="0">
                <a:solidFill>
                  <a:schemeClr val="tx1"/>
                </a:solidFill>
              </a:rPr>
              <a:t>low public awareness </a:t>
            </a:r>
            <a:r>
              <a:rPr lang="en-US" sz="1800" dirty="0">
                <a:solidFill>
                  <a:schemeClr val="tx1"/>
                </a:solidFill>
              </a:rPr>
              <a:t>of CNB’s financial literacy initiatives.</a:t>
            </a:r>
          </a:p>
          <a:p>
            <a:r>
              <a:rPr lang="en-US" sz="1800" dirty="0">
                <a:solidFill>
                  <a:schemeClr val="tx1"/>
                </a:solidFill>
              </a:rPr>
              <a:t>Identified trust-building actions: reduced overdraft fees, stronger fraud protections.</a:t>
            </a:r>
          </a:p>
          <a:p>
            <a:r>
              <a:rPr lang="en-US" sz="1800" dirty="0">
                <a:solidFill>
                  <a:schemeClr val="tx1"/>
                </a:solidFill>
              </a:rPr>
              <a:t>Praised modernization efforts: updated website and digital account-opening tools.</a:t>
            </a:r>
          </a:p>
          <a:p>
            <a:r>
              <a:rPr lang="en-US" sz="1800" dirty="0">
                <a:solidFill>
                  <a:schemeClr val="tx1"/>
                </a:solidFill>
              </a:rPr>
              <a:t>Recommended more debt-management resources, especially distinguishing “good vs. bad” debt.</a:t>
            </a:r>
          </a:p>
        </p:txBody>
      </p:sp>
    </p:spTree>
    <p:extLst>
      <p:ext uri="{BB962C8B-B14F-4D97-AF65-F5344CB8AC3E}">
        <p14:creationId xmlns:p14="http://schemas.microsoft.com/office/powerpoint/2010/main" val="26751525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47024-BECE-A88F-1D38-3079049AED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FAC8F9-4E4A-A8A1-832A-4461DC548064}"/>
              </a:ext>
            </a:extLst>
          </p:cNvPr>
          <p:cNvSpPr>
            <a:spLocks noGrp="1"/>
          </p:cNvSpPr>
          <p:nvPr>
            <p:ph type="title" idx="4294967295"/>
          </p:nvPr>
        </p:nvSpPr>
        <p:spPr>
          <a:xfrm>
            <a:off x="1172369" y="973392"/>
            <a:ext cx="6799262" cy="422787"/>
          </a:xfrm>
        </p:spPr>
        <p:txBody>
          <a:bodyPr>
            <a:normAutofit fontScale="90000"/>
          </a:bodyPr>
          <a:lstStyle/>
          <a:p>
            <a:r>
              <a:rPr lang="en-US" b="1" dirty="0"/>
              <a:t>Interview Key Findings</a:t>
            </a:r>
            <a:br>
              <a:rPr lang="en-US" dirty="0"/>
            </a:br>
            <a:r>
              <a:rPr lang="en-US" sz="2700" dirty="0"/>
              <a:t>Brent Bridgman, Founder &amp; Portfolio Manager</a:t>
            </a:r>
            <a:br>
              <a:rPr lang="en-US" sz="2700" dirty="0"/>
            </a:br>
            <a:r>
              <a:rPr lang="en-US" sz="1600" dirty="0"/>
              <a:t>(Red Fern Capital Management)</a:t>
            </a:r>
            <a:endParaRPr sz="1600" b="1" dirty="0"/>
          </a:p>
        </p:txBody>
      </p:sp>
      <p:sp>
        <p:nvSpPr>
          <p:cNvPr id="3" name="Content Placeholder 2">
            <a:extLst>
              <a:ext uri="{FF2B5EF4-FFF2-40B4-BE49-F238E27FC236}">
                <a16:creationId xmlns:a16="http://schemas.microsoft.com/office/drawing/2014/main" id="{25AD68CB-000E-394F-B6F3-6B454DF7773F}"/>
              </a:ext>
            </a:extLst>
          </p:cNvPr>
          <p:cNvSpPr>
            <a:spLocks noGrp="1"/>
          </p:cNvSpPr>
          <p:nvPr>
            <p:ph idx="4294967295"/>
          </p:nvPr>
        </p:nvSpPr>
        <p:spPr>
          <a:xfrm>
            <a:off x="1172369" y="1897626"/>
            <a:ext cx="6799262" cy="4247536"/>
          </a:xfrm>
        </p:spPr>
        <p:txBody>
          <a:bodyPr>
            <a:noAutofit/>
          </a:bodyPr>
          <a:lstStyle/>
          <a:p>
            <a:r>
              <a:rPr lang="en-US" sz="1400" dirty="0">
                <a:solidFill>
                  <a:schemeClr val="tx1"/>
                </a:solidFill>
              </a:rPr>
              <a:t>Stressed the severe impact of poor financial literacy (e.g., 23% credit card debt vs. 10% investment returns).</a:t>
            </a:r>
          </a:p>
          <a:p>
            <a:r>
              <a:rPr lang="en-US" sz="1400" dirty="0">
                <a:solidFill>
                  <a:schemeClr val="tx1"/>
                </a:solidFill>
              </a:rPr>
              <a:t>Believes most people don’t need advisors for basic investing—only for complex needs (taxes, succession).</a:t>
            </a:r>
          </a:p>
          <a:p>
            <a:r>
              <a:rPr lang="en-US" sz="1400" dirty="0">
                <a:solidFill>
                  <a:schemeClr val="tx1"/>
                </a:solidFill>
              </a:rPr>
              <a:t>Trust comes from straightforward, honest communication about fees, risks, and strategies.</a:t>
            </a:r>
          </a:p>
          <a:p>
            <a:r>
              <a:rPr lang="en-US" sz="1400" b="1" u="sng" dirty="0">
                <a:solidFill>
                  <a:schemeClr val="tx1"/>
                </a:solidFill>
              </a:rPr>
              <a:t>Noted generational differences</a:t>
            </a:r>
            <a:r>
              <a:rPr lang="en-US" sz="1400" dirty="0">
                <a:solidFill>
                  <a:schemeClr val="tx1"/>
                </a:solidFill>
              </a:rPr>
              <a:t>:</a:t>
            </a:r>
          </a:p>
          <a:p>
            <a:pPr lvl="1"/>
            <a:r>
              <a:rPr lang="en-US" sz="1400" dirty="0">
                <a:solidFill>
                  <a:srgbClr val="FF0000"/>
                </a:solidFill>
              </a:rPr>
              <a:t>Older adults prefer stable investments.</a:t>
            </a:r>
          </a:p>
          <a:p>
            <a:pPr lvl="1"/>
            <a:r>
              <a:rPr lang="en-US" sz="1400" dirty="0">
                <a:solidFill>
                  <a:srgbClr val="FF0000"/>
                </a:solidFill>
              </a:rPr>
              <a:t>Younger adults “see the economy as gambling”—leaning toward crypto, startups, high-risk ventures.</a:t>
            </a:r>
          </a:p>
          <a:p>
            <a:pPr marL="283464" lvl="1"/>
            <a:r>
              <a:rPr lang="en-US" sz="1400" dirty="0">
                <a:solidFill>
                  <a:schemeClr val="tx1"/>
                </a:solidFill>
              </a:rPr>
              <a:t>Warned of risks with platforms like Robinhood but acknowledged their role in expanding access.</a:t>
            </a:r>
          </a:p>
          <a:p>
            <a:pPr marL="283464" lvl="1"/>
            <a:r>
              <a:rPr lang="en-US" sz="1400" dirty="0">
                <a:solidFill>
                  <a:schemeClr val="tx1"/>
                </a:solidFill>
              </a:rPr>
              <a:t>Emphasized early saving (“contribute early to Roth IRAs before pressures increase”).</a:t>
            </a:r>
          </a:p>
          <a:p>
            <a:pPr marL="283464" lvl="1"/>
            <a:r>
              <a:rPr lang="en-US" sz="1400" dirty="0">
                <a:solidFill>
                  <a:schemeClr val="tx1"/>
                </a:solidFill>
              </a:rPr>
              <a:t>Suggested influencer partnerships, podcasts, and TikTok to reach younger audiences.</a:t>
            </a:r>
          </a:p>
        </p:txBody>
      </p:sp>
    </p:spTree>
    <p:extLst>
      <p:ext uri="{BB962C8B-B14F-4D97-AF65-F5344CB8AC3E}">
        <p14:creationId xmlns:p14="http://schemas.microsoft.com/office/powerpoint/2010/main" val="14728081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7CEB0-E5AB-E8E9-42DF-99138B0874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5DFFE2-E220-EE2B-3A67-A4922AF42A9B}"/>
              </a:ext>
            </a:extLst>
          </p:cNvPr>
          <p:cNvSpPr>
            <a:spLocks noGrp="1"/>
          </p:cNvSpPr>
          <p:nvPr>
            <p:ph type="title" idx="4294967295"/>
          </p:nvPr>
        </p:nvSpPr>
        <p:spPr>
          <a:xfrm>
            <a:off x="1086209" y="621021"/>
            <a:ext cx="6799262" cy="488130"/>
          </a:xfrm>
        </p:spPr>
        <p:txBody>
          <a:bodyPr>
            <a:normAutofit fontScale="90000"/>
          </a:bodyPr>
          <a:lstStyle/>
          <a:p>
            <a:r>
              <a:rPr lang="en-US" b="1" dirty="0"/>
              <a:t>Focus Group Summary</a:t>
            </a:r>
            <a:endParaRPr b="1" dirty="0"/>
          </a:p>
        </p:txBody>
      </p:sp>
      <p:sp>
        <p:nvSpPr>
          <p:cNvPr id="3" name="Content Placeholder 2">
            <a:extLst>
              <a:ext uri="{FF2B5EF4-FFF2-40B4-BE49-F238E27FC236}">
                <a16:creationId xmlns:a16="http://schemas.microsoft.com/office/drawing/2014/main" id="{FDC9D9C4-BA38-DDB1-2422-0A1501C7B4DF}"/>
              </a:ext>
            </a:extLst>
          </p:cNvPr>
          <p:cNvSpPr>
            <a:spLocks noGrp="1"/>
          </p:cNvSpPr>
          <p:nvPr>
            <p:ph idx="4294967295"/>
          </p:nvPr>
        </p:nvSpPr>
        <p:spPr>
          <a:xfrm>
            <a:off x="1172369" y="1527226"/>
            <a:ext cx="6799262" cy="4637599"/>
          </a:xfrm>
        </p:spPr>
        <p:txBody>
          <a:bodyPr>
            <a:noAutofit/>
          </a:bodyPr>
          <a:lstStyle/>
          <a:p>
            <a:r>
              <a:rPr lang="en-US" b="1" u="sng" dirty="0">
                <a:solidFill>
                  <a:schemeClr val="tx1"/>
                </a:solidFill>
              </a:rPr>
              <a:t>Participants &amp; Method</a:t>
            </a:r>
            <a:endParaRPr lang="en-US" dirty="0">
              <a:solidFill>
                <a:schemeClr val="tx1"/>
              </a:solidFill>
            </a:endParaRPr>
          </a:p>
          <a:p>
            <a:pPr lvl="1"/>
            <a:r>
              <a:rPr lang="en-US" dirty="0">
                <a:solidFill>
                  <a:schemeClr val="tx1"/>
                </a:solidFill>
              </a:rPr>
              <a:t>9 participants, ages 17–60, mix of CNB and non-CNB customers.</a:t>
            </a:r>
          </a:p>
          <a:p>
            <a:pPr lvl="1"/>
            <a:r>
              <a:rPr lang="en-US" dirty="0">
                <a:solidFill>
                  <a:schemeClr val="tx1"/>
                </a:solidFill>
              </a:rPr>
              <a:t>Questions explored baseline knowledge, age-specific concerns, trust drivers, and preferred formats.</a:t>
            </a:r>
          </a:p>
          <a:p>
            <a:pPr lvl="1"/>
            <a:r>
              <a:rPr lang="en-US" dirty="0">
                <a:solidFill>
                  <a:schemeClr val="tx1"/>
                </a:solidFill>
              </a:rPr>
              <a:t>Designed to identify needs, habits, perceptions, and expectations of a community bank.</a:t>
            </a:r>
          </a:p>
        </p:txBody>
      </p:sp>
    </p:spTree>
    <p:extLst>
      <p:ext uri="{BB962C8B-B14F-4D97-AF65-F5344CB8AC3E}">
        <p14:creationId xmlns:p14="http://schemas.microsoft.com/office/powerpoint/2010/main" val="21462510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F7FED-94E3-3815-BC79-7C57C2887A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28F489-2630-3C0F-97E9-6FFECD7B8D1A}"/>
              </a:ext>
            </a:extLst>
          </p:cNvPr>
          <p:cNvSpPr>
            <a:spLocks noGrp="1"/>
          </p:cNvSpPr>
          <p:nvPr>
            <p:ph type="title" idx="4294967295"/>
          </p:nvPr>
        </p:nvSpPr>
        <p:spPr>
          <a:xfrm>
            <a:off x="1086209" y="621021"/>
            <a:ext cx="6799262" cy="488130"/>
          </a:xfrm>
        </p:spPr>
        <p:txBody>
          <a:bodyPr>
            <a:normAutofit fontScale="90000"/>
          </a:bodyPr>
          <a:lstStyle/>
          <a:p>
            <a:r>
              <a:rPr lang="en-US" b="1" dirty="0"/>
              <a:t>Focus Group Key Takeaways</a:t>
            </a:r>
            <a:endParaRPr b="1" dirty="0"/>
          </a:p>
        </p:txBody>
      </p:sp>
      <p:sp>
        <p:nvSpPr>
          <p:cNvPr id="3" name="Content Placeholder 2">
            <a:extLst>
              <a:ext uri="{FF2B5EF4-FFF2-40B4-BE49-F238E27FC236}">
                <a16:creationId xmlns:a16="http://schemas.microsoft.com/office/drawing/2014/main" id="{E4299FEC-6506-03C8-B0A3-FB55039BC273}"/>
              </a:ext>
            </a:extLst>
          </p:cNvPr>
          <p:cNvSpPr>
            <a:spLocks noGrp="1"/>
          </p:cNvSpPr>
          <p:nvPr>
            <p:ph idx="4294967295"/>
          </p:nvPr>
        </p:nvSpPr>
        <p:spPr>
          <a:xfrm>
            <a:off x="1172369" y="1527226"/>
            <a:ext cx="6799262" cy="4637599"/>
          </a:xfrm>
        </p:spPr>
        <p:txBody>
          <a:bodyPr>
            <a:noAutofit/>
          </a:bodyPr>
          <a:lstStyle/>
          <a:p>
            <a:r>
              <a:rPr lang="en-US" b="1" dirty="0">
                <a:solidFill>
                  <a:schemeClr val="tx1"/>
                </a:solidFill>
              </a:rPr>
              <a:t>Financial Confidence</a:t>
            </a:r>
          </a:p>
          <a:p>
            <a:pPr lvl="1"/>
            <a:r>
              <a:rPr lang="en-US" dirty="0">
                <a:solidFill>
                  <a:schemeClr val="tx1"/>
                </a:solidFill>
              </a:rPr>
              <a:t>Most described themselves as “</a:t>
            </a:r>
            <a:r>
              <a:rPr lang="en-US" b="1" dirty="0">
                <a:solidFill>
                  <a:schemeClr val="tx1"/>
                </a:solidFill>
              </a:rPr>
              <a:t>semi-confident</a:t>
            </a:r>
            <a:r>
              <a:rPr lang="en-US" dirty="0">
                <a:solidFill>
                  <a:schemeClr val="tx1"/>
                </a:solidFill>
              </a:rPr>
              <a:t>” with clear gaps in investing &amp; retirement planning.</a:t>
            </a:r>
          </a:p>
          <a:p>
            <a:pPr lvl="1"/>
            <a:r>
              <a:rPr lang="en-US" dirty="0">
                <a:solidFill>
                  <a:schemeClr val="tx1"/>
                </a:solidFill>
              </a:rPr>
              <a:t>Many rely on family/relatives for financial advice; some support early use of financial advisors.</a:t>
            </a:r>
          </a:p>
          <a:p>
            <a:pPr lvl="1"/>
            <a:r>
              <a:rPr lang="en-US" b="1" u="sng" dirty="0">
                <a:solidFill>
                  <a:srgbClr val="FF0000"/>
                </a:solidFill>
              </a:rPr>
              <a:t>Strong call </a:t>
            </a:r>
            <a:r>
              <a:rPr lang="en-US" dirty="0">
                <a:solidFill>
                  <a:schemeClr val="tx1"/>
                </a:solidFill>
              </a:rPr>
              <a:t>for earlier education in schools, especially on credit, debt, and basic terminology.</a:t>
            </a:r>
          </a:p>
          <a:p>
            <a:r>
              <a:rPr lang="en-US" b="1" dirty="0">
                <a:solidFill>
                  <a:schemeClr val="tx1"/>
                </a:solidFill>
              </a:rPr>
              <a:t>Major Financial Challenges</a:t>
            </a:r>
          </a:p>
          <a:p>
            <a:pPr lvl="1"/>
            <a:r>
              <a:rPr lang="en-US" dirty="0">
                <a:solidFill>
                  <a:schemeClr val="tx1"/>
                </a:solidFill>
              </a:rPr>
              <a:t>Top issues: affordable housing, retirement planning, and inflation concerns.</a:t>
            </a:r>
          </a:p>
          <a:p>
            <a:pPr lvl="1"/>
            <a:r>
              <a:rPr lang="en-US" dirty="0">
                <a:solidFill>
                  <a:schemeClr val="tx1"/>
                </a:solidFill>
              </a:rPr>
              <a:t>Concerns evolve with age, youth worry about starting, older adults about “handling retirement correctly.”</a:t>
            </a:r>
          </a:p>
        </p:txBody>
      </p:sp>
    </p:spTree>
    <p:extLst>
      <p:ext uri="{BB962C8B-B14F-4D97-AF65-F5344CB8AC3E}">
        <p14:creationId xmlns:p14="http://schemas.microsoft.com/office/powerpoint/2010/main" val="19752498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84D6E-8BB6-DE77-3790-44952962FD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1AC4B9-DDDA-F12C-60A2-4CDF209C0DC2}"/>
              </a:ext>
            </a:extLst>
          </p:cNvPr>
          <p:cNvSpPr>
            <a:spLocks noGrp="1"/>
          </p:cNvSpPr>
          <p:nvPr>
            <p:ph type="title" idx="4294967295"/>
          </p:nvPr>
        </p:nvSpPr>
        <p:spPr>
          <a:xfrm>
            <a:off x="1086209" y="621021"/>
            <a:ext cx="6799262" cy="488130"/>
          </a:xfrm>
        </p:spPr>
        <p:txBody>
          <a:bodyPr>
            <a:normAutofit fontScale="90000"/>
          </a:bodyPr>
          <a:lstStyle/>
          <a:p>
            <a:r>
              <a:rPr lang="en-US" b="1" dirty="0"/>
              <a:t>Focus Group Key Takeaways</a:t>
            </a:r>
            <a:endParaRPr b="1" dirty="0"/>
          </a:p>
        </p:txBody>
      </p:sp>
      <p:sp>
        <p:nvSpPr>
          <p:cNvPr id="3" name="Content Placeholder 2">
            <a:extLst>
              <a:ext uri="{FF2B5EF4-FFF2-40B4-BE49-F238E27FC236}">
                <a16:creationId xmlns:a16="http://schemas.microsoft.com/office/drawing/2014/main" id="{83C1D258-0285-4507-67CA-AECB3C9CEEFF}"/>
              </a:ext>
            </a:extLst>
          </p:cNvPr>
          <p:cNvSpPr>
            <a:spLocks noGrp="1"/>
          </p:cNvSpPr>
          <p:nvPr>
            <p:ph idx="4294967295"/>
          </p:nvPr>
        </p:nvSpPr>
        <p:spPr>
          <a:xfrm>
            <a:off x="1172369" y="1527226"/>
            <a:ext cx="6799262" cy="4637599"/>
          </a:xfrm>
        </p:spPr>
        <p:txBody>
          <a:bodyPr>
            <a:noAutofit/>
          </a:bodyPr>
          <a:lstStyle/>
          <a:p>
            <a:r>
              <a:rPr lang="en-US" sz="2000" b="1" dirty="0">
                <a:solidFill>
                  <a:schemeClr val="tx1"/>
                </a:solidFill>
              </a:rPr>
              <a:t>Expectations for CNB</a:t>
            </a:r>
            <a:endParaRPr lang="en-US" sz="2000" dirty="0">
              <a:solidFill>
                <a:schemeClr val="tx1"/>
              </a:solidFill>
            </a:endParaRPr>
          </a:p>
          <a:p>
            <a:pPr lvl="1"/>
            <a:r>
              <a:rPr lang="en-US" sz="1800" dirty="0">
                <a:solidFill>
                  <a:schemeClr val="tx1"/>
                </a:solidFill>
              </a:rPr>
              <a:t>Participants believe local banks should lead financial education through workshops &amp; tailored outreach.</a:t>
            </a:r>
          </a:p>
          <a:p>
            <a:pPr lvl="1"/>
            <a:r>
              <a:rPr lang="en-US" sz="1800" dirty="0">
                <a:solidFill>
                  <a:schemeClr val="tx1"/>
                </a:solidFill>
              </a:rPr>
              <a:t>Several are </a:t>
            </a:r>
            <a:r>
              <a:rPr lang="en-US" sz="1800" b="1" dirty="0">
                <a:solidFill>
                  <a:srgbClr val="FF0000"/>
                </a:solidFill>
              </a:rPr>
              <a:t>unaware</a:t>
            </a:r>
            <a:r>
              <a:rPr lang="en-US" sz="1800" dirty="0">
                <a:solidFill>
                  <a:schemeClr val="tx1"/>
                </a:solidFill>
              </a:rPr>
              <a:t> of existing CNB programs → need for more visible promotion.</a:t>
            </a:r>
          </a:p>
          <a:p>
            <a:pPr lvl="1"/>
            <a:r>
              <a:rPr lang="en-US" sz="1800" dirty="0">
                <a:solidFill>
                  <a:schemeClr val="tx1"/>
                </a:solidFill>
              </a:rPr>
              <a:t>Suggested digital outreach like social media pop-up ads and clearer announcements.</a:t>
            </a:r>
          </a:p>
          <a:p>
            <a:r>
              <a:rPr lang="en-US" sz="2000" b="1" dirty="0">
                <a:solidFill>
                  <a:schemeClr val="tx1"/>
                </a:solidFill>
              </a:rPr>
              <a:t>Trust &amp; Community Perception</a:t>
            </a:r>
          </a:p>
          <a:p>
            <a:pPr lvl="1"/>
            <a:r>
              <a:rPr lang="en-US" sz="1800" dirty="0">
                <a:solidFill>
                  <a:schemeClr val="tx1"/>
                </a:solidFill>
              </a:rPr>
              <a:t>Trust driven by institutional behavior, not just FDIC assurances.</a:t>
            </a:r>
          </a:p>
          <a:p>
            <a:pPr lvl="1"/>
            <a:r>
              <a:rPr lang="en-US" sz="1800" dirty="0">
                <a:solidFill>
                  <a:schemeClr val="tx1"/>
                </a:solidFill>
              </a:rPr>
              <a:t>Participants value CNB’s hometown feel and caution against losing it during expansion.</a:t>
            </a:r>
          </a:p>
          <a:p>
            <a:pPr lvl="1"/>
            <a:r>
              <a:rPr lang="en-US" sz="1800" dirty="0">
                <a:solidFill>
                  <a:schemeClr val="tx1"/>
                </a:solidFill>
              </a:rPr>
              <a:t>Transparency and personability are seen as essential for long-term trust.</a:t>
            </a:r>
          </a:p>
        </p:txBody>
      </p:sp>
    </p:spTree>
    <p:extLst>
      <p:ext uri="{BB962C8B-B14F-4D97-AF65-F5344CB8AC3E}">
        <p14:creationId xmlns:p14="http://schemas.microsoft.com/office/powerpoint/2010/main" val="4346295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E0A3B-502D-7FF2-3F0E-2A28F71138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87CAD4-F716-52AB-C404-B48E236B96D1}"/>
              </a:ext>
            </a:extLst>
          </p:cNvPr>
          <p:cNvSpPr>
            <a:spLocks noGrp="1"/>
          </p:cNvSpPr>
          <p:nvPr>
            <p:ph type="title" idx="4294967295"/>
          </p:nvPr>
        </p:nvSpPr>
        <p:spPr>
          <a:xfrm>
            <a:off x="1086209" y="621021"/>
            <a:ext cx="6799262" cy="488130"/>
          </a:xfrm>
        </p:spPr>
        <p:txBody>
          <a:bodyPr>
            <a:normAutofit fontScale="90000"/>
          </a:bodyPr>
          <a:lstStyle/>
          <a:p>
            <a:r>
              <a:rPr lang="en-US" b="1" dirty="0"/>
              <a:t>Focus Group Overall Insights</a:t>
            </a:r>
            <a:endParaRPr b="1" dirty="0"/>
          </a:p>
        </p:txBody>
      </p:sp>
      <p:sp>
        <p:nvSpPr>
          <p:cNvPr id="3" name="Content Placeholder 2">
            <a:extLst>
              <a:ext uri="{FF2B5EF4-FFF2-40B4-BE49-F238E27FC236}">
                <a16:creationId xmlns:a16="http://schemas.microsoft.com/office/drawing/2014/main" id="{135D60C7-E5AE-7EF6-301A-0CAF2CB55531}"/>
              </a:ext>
            </a:extLst>
          </p:cNvPr>
          <p:cNvSpPr>
            <a:spLocks noGrp="1"/>
          </p:cNvSpPr>
          <p:nvPr>
            <p:ph idx="4294967295"/>
          </p:nvPr>
        </p:nvSpPr>
        <p:spPr>
          <a:xfrm>
            <a:off x="1172369" y="1527226"/>
            <a:ext cx="6799262" cy="4637599"/>
          </a:xfrm>
        </p:spPr>
        <p:txBody>
          <a:bodyPr>
            <a:noAutofit/>
          </a:bodyPr>
          <a:lstStyle/>
          <a:p>
            <a:r>
              <a:rPr lang="en-US" dirty="0">
                <a:solidFill>
                  <a:schemeClr val="tx1"/>
                </a:solidFill>
              </a:rPr>
              <a:t>Strong desire for earlier, accessible, and practical financial education.</a:t>
            </a:r>
          </a:p>
          <a:p>
            <a:r>
              <a:rPr lang="en-US" dirty="0">
                <a:solidFill>
                  <a:schemeClr val="tx1"/>
                </a:solidFill>
              </a:rPr>
              <a:t>CNB is viewed positively but needs to </a:t>
            </a:r>
            <a:r>
              <a:rPr lang="en-US" b="1" dirty="0">
                <a:solidFill>
                  <a:srgbClr val="FF0000"/>
                </a:solidFill>
              </a:rPr>
              <a:t>raise</a:t>
            </a:r>
            <a:r>
              <a:rPr lang="en-US" dirty="0">
                <a:solidFill>
                  <a:schemeClr val="tx1"/>
                </a:solidFill>
              </a:rPr>
              <a:t> the visibility of literacy offerings.</a:t>
            </a:r>
          </a:p>
          <a:p>
            <a:r>
              <a:rPr lang="en-US" dirty="0">
                <a:solidFill>
                  <a:schemeClr val="tx1"/>
                </a:solidFill>
              </a:rPr>
              <a:t>Clear opportunity for CNB to expand age-specific education, digital programming, and community-based workshops.</a:t>
            </a:r>
          </a:p>
        </p:txBody>
      </p:sp>
    </p:spTree>
    <p:extLst>
      <p:ext uri="{BB962C8B-B14F-4D97-AF65-F5344CB8AC3E}">
        <p14:creationId xmlns:p14="http://schemas.microsoft.com/office/powerpoint/2010/main" val="20684503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7F634-4B6C-4E42-B59C-88F8008670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B00C2C-D599-E21A-A57F-AFE0494328D2}"/>
              </a:ext>
            </a:extLst>
          </p:cNvPr>
          <p:cNvSpPr>
            <a:spLocks noGrp="1"/>
          </p:cNvSpPr>
          <p:nvPr>
            <p:ph type="title" idx="4294967295"/>
          </p:nvPr>
        </p:nvSpPr>
        <p:spPr>
          <a:xfrm>
            <a:off x="1086209" y="621021"/>
            <a:ext cx="6799262" cy="488130"/>
          </a:xfrm>
        </p:spPr>
        <p:txBody>
          <a:bodyPr>
            <a:normAutofit fontScale="90000"/>
          </a:bodyPr>
          <a:lstStyle/>
          <a:p>
            <a:r>
              <a:rPr lang="en-US" b="1" dirty="0"/>
              <a:t>Survey</a:t>
            </a:r>
            <a:endParaRPr b="1" dirty="0"/>
          </a:p>
        </p:txBody>
      </p:sp>
      <p:sp>
        <p:nvSpPr>
          <p:cNvPr id="3" name="Content Placeholder 2">
            <a:extLst>
              <a:ext uri="{FF2B5EF4-FFF2-40B4-BE49-F238E27FC236}">
                <a16:creationId xmlns:a16="http://schemas.microsoft.com/office/drawing/2014/main" id="{86DF07A2-C371-F741-8DF4-47BB5DAFF51E}"/>
              </a:ext>
            </a:extLst>
          </p:cNvPr>
          <p:cNvSpPr>
            <a:spLocks noGrp="1"/>
          </p:cNvSpPr>
          <p:nvPr>
            <p:ph idx="4294967295"/>
          </p:nvPr>
        </p:nvSpPr>
        <p:spPr>
          <a:xfrm>
            <a:off x="1172369" y="1527226"/>
            <a:ext cx="6799262" cy="4637599"/>
          </a:xfrm>
        </p:spPr>
        <p:txBody>
          <a:bodyPr>
            <a:noAutofit/>
          </a:bodyPr>
          <a:lstStyle/>
          <a:p>
            <a:r>
              <a:rPr lang="en-US" b="1" dirty="0">
                <a:solidFill>
                  <a:schemeClr val="tx1"/>
                </a:solidFill>
              </a:rPr>
              <a:t>Survey Summary </a:t>
            </a:r>
            <a:r>
              <a:rPr lang="en-US" b="1" u="sng" dirty="0">
                <a:solidFill>
                  <a:srgbClr val="FF0000"/>
                </a:solidFill>
              </a:rPr>
              <a:t>78 Respondents</a:t>
            </a:r>
            <a:endParaRPr lang="en-US" dirty="0">
              <a:solidFill>
                <a:schemeClr val="tx1"/>
              </a:solidFill>
            </a:endParaRPr>
          </a:p>
          <a:p>
            <a:pPr lvl="1"/>
            <a:r>
              <a:rPr lang="en-US" dirty="0">
                <a:solidFill>
                  <a:schemeClr val="tx1"/>
                </a:solidFill>
              </a:rPr>
              <a:t>78 responses from ages 18–65+ across students, first-time homebuyers, professionals, and retirees.</a:t>
            </a:r>
          </a:p>
          <a:p>
            <a:pPr lvl="1"/>
            <a:r>
              <a:rPr lang="en-US" dirty="0">
                <a:solidFill>
                  <a:schemeClr val="tx1"/>
                </a:solidFill>
              </a:rPr>
              <a:t>Respondents associate CNB with trust and community commitment but feel under-confident in many financial areas.</a:t>
            </a:r>
          </a:p>
          <a:p>
            <a:pPr lvl="1"/>
            <a:r>
              <a:rPr lang="en-US" dirty="0">
                <a:solidFill>
                  <a:schemeClr val="tx1"/>
                </a:solidFill>
              </a:rPr>
              <a:t>Strong demand for clear, accessible financial education delivered through modern, user-friendly formats.</a:t>
            </a:r>
          </a:p>
        </p:txBody>
      </p:sp>
    </p:spTree>
    <p:extLst>
      <p:ext uri="{BB962C8B-B14F-4D97-AF65-F5344CB8AC3E}">
        <p14:creationId xmlns:p14="http://schemas.microsoft.com/office/powerpoint/2010/main" val="28477656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D3C98-566E-9E1E-118B-FCDC3B15E4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B12C47-A869-B101-93B8-C8346D2F4BF5}"/>
              </a:ext>
            </a:extLst>
          </p:cNvPr>
          <p:cNvSpPr>
            <a:spLocks noGrp="1"/>
          </p:cNvSpPr>
          <p:nvPr>
            <p:ph type="title" idx="4294967295"/>
          </p:nvPr>
        </p:nvSpPr>
        <p:spPr>
          <a:xfrm>
            <a:off x="1086209" y="621021"/>
            <a:ext cx="6799262" cy="488130"/>
          </a:xfrm>
        </p:spPr>
        <p:txBody>
          <a:bodyPr>
            <a:normAutofit fontScale="90000"/>
          </a:bodyPr>
          <a:lstStyle/>
          <a:p>
            <a:r>
              <a:rPr lang="en-US" b="1" dirty="0"/>
              <a:t>Survey Key Findings</a:t>
            </a:r>
            <a:endParaRPr b="1" dirty="0"/>
          </a:p>
        </p:txBody>
      </p:sp>
      <p:pic>
        <p:nvPicPr>
          <p:cNvPr id="4" name="Picture 3">
            <a:extLst>
              <a:ext uri="{FF2B5EF4-FFF2-40B4-BE49-F238E27FC236}">
                <a16:creationId xmlns:a16="http://schemas.microsoft.com/office/drawing/2014/main" id="{EF7EC3A9-4C93-8450-4CB4-799820472806}"/>
              </a:ext>
            </a:extLst>
          </p:cNvPr>
          <p:cNvPicPr>
            <a:picLocks noChangeAspect="1"/>
          </p:cNvPicPr>
          <p:nvPr/>
        </p:nvPicPr>
        <p:blipFill>
          <a:blip r:embed="rId2"/>
          <a:stretch>
            <a:fillRect/>
          </a:stretch>
        </p:blipFill>
        <p:spPr>
          <a:xfrm>
            <a:off x="688616" y="1564918"/>
            <a:ext cx="7766767" cy="4548538"/>
          </a:xfrm>
          <a:prstGeom prst="rect">
            <a:avLst/>
          </a:prstGeom>
        </p:spPr>
      </p:pic>
    </p:spTree>
    <p:extLst>
      <p:ext uri="{BB962C8B-B14F-4D97-AF65-F5344CB8AC3E}">
        <p14:creationId xmlns:p14="http://schemas.microsoft.com/office/powerpoint/2010/main" val="28168164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5A1A1-B823-B3E4-B556-098A9F4BA4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561DD-3CF3-5172-134E-38E3DD7D752C}"/>
              </a:ext>
            </a:extLst>
          </p:cNvPr>
          <p:cNvSpPr>
            <a:spLocks noGrp="1"/>
          </p:cNvSpPr>
          <p:nvPr>
            <p:ph type="title" idx="4294967295"/>
          </p:nvPr>
        </p:nvSpPr>
        <p:spPr>
          <a:xfrm>
            <a:off x="1086209" y="621021"/>
            <a:ext cx="6799262" cy="488130"/>
          </a:xfrm>
        </p:spPr>
        <p:txBody>
          <a:bodyPr>
            <a:normAutofit fontScale="90000"/>
          </a:bodyPr>
          <a:lstStyle/>
          <a:p>
            <a:r>
              <a:rPr lang="en-US" b="1" dirty="0"/>
              <a:t>Survey Key Findings</a:t>
            </a:r>
            <a:endParaRPr b="1" dirty="0"/>
          </a:p>
        </p:txBody>
      </p:sp>
      <p:sp>
        <p:nvSpPr>
          <p:cNvPr id="3" name="Content Placeholder 2">
            <a:extLst>
              <a:ext uri="{FF2B5EF4-FFF2-40B4-BE49-F238E27FC236}">
                <a16:creationId xmlns:a16="http://schemas.microsoft.com/office/drawing/2014/main" id="{AC3431D7-7578-9A1C-C28E-AD96E447102C}"/>
              </a:ext>
            </a:extLst>
          </p:cNvPr>
          <p:cNvSpPr>
            <a:spLocks noGrp="1"/>
          </p:cNvSpPr>
          <p:nvPr>
            <p:ph idx="4294967295"/>
          </p:nvPr>
        </p:nvSpPr>
        <p:spPr>
          <a:xfrm>
            <a:off x="1172369" y="1527226"/>
            <a:ext cx="6799262" cy="4637599"/>
          </a:xfrm>
        </p:spPr>
        <p:txBody>
          <a:bodyPr>
            <a:noAutofit/>
          </a:bodyPr>
          <a:lstStyle/>
          <a:p>
            <a:r>
              <a:rPr lang="en-US" b="1" u="sng" dirty="0">
                <a:solidFill>
                  <a:srgbClr val="FF0000"/>
                </a:solidFill>
              </a:rPr>
              <a:t>Knowledge Gaps &amp; Confidence Levels</a:t>
            </a:r>
          </a:p>
          <a:p>
            <a:pPr lvl="1"/>
            <a:r>
              <a:rPr lang="en-US" sz="1800" b="1" dirty="0">
                <a:solidFill>
                  <a:srgbClr val="FF0000"/>
                </a:solidFill>
              </a:rPr>
              <a:t>*</a:t>
            </a:r>
            <a:r>
              <a:rPr lang="en-US" sz="1800" dirty="0">
                <a:solidFill>
                  <a:schemeClr val="tx1"/>
                </a:solidFill>
              </a:rPr>
              <a:t>40% do not know the difference between a Roth IRA and a Traditional 401(k).</a:t>
            </a:r>
            <a:r>
              <a:rPr lang="en-US" sz="1800" b="1" dirty="0">
                <a:solidFill>
                  <a:srgbClr val="FF0000"/>
                </a:solidFill>
              </a:rPr>
              <a:t>*</a:t>
            </a:r>
          </a:p>
          <a:p>
            <a:pPr lvl="1"/>
            <a:r>
              <a:rPr lang="en-US" sz="1800" dirty="0">
                <a:solidFill>
                  <a:schemeClr val="tx1"/>
                </a:solidFill>
              </a:rPr>
              <a:t>Only 11% feel “very/extremely confident” in understanding investments; 26% are “not confident at all.”</a:t>
            </a:r>
          </a:p>
          <a:p>
            <a:pPr lvl="1"/>
            <a:r>
              <a:rPr lang="en-US" sz="1800" dirty="0">
                <a:solidFill>
                  <a:schemeClr val="tx1"/>
                </a:solidFill>
              </a:rPr>
              <a:t>Budgeting confidence is moderate, but 15% report low confidence.</a:t>
            </a:r>
          </a:p>
          <a:p>
            <a:pPr lvl="1"/>
            <a:r>
              <a:rPr lang="en-US" sz="1800" dirty="0">
                <a:solidFill>
                  <a:schemeClr val="tx1"/>
                </a:solidFill>
              </a:rPr>
              <a:t>Only 37% budget regularly; 23% do not budget at all → awareness vs. action gap.</a:t>
            </a:r>
          </a:p>
          <a:p>
            <a:pPr lvl="1"/>
            <a:r>
              <a:rPr lang="en-US" sz="1800" dirty="0">
                <a:solidFill>
                  <a:schemeClr val="tx1"/>
                </a:solidFill>
              </a:rPr>
              <a:t>Long-term financial planning confidence is low: only 21% feel “very/extremely confident.”</a:t>
            </a:r>
          </a:p>
          <a:p>
            <a:pPr lvl="1"/>
            <a:r>
              <a:rPr lang="en-US" sz="1800" dirty="0">
                <a:solidFill>
                  <a:schemeClr val="tx1"/>
                </a:solidFill>
              </a:rPr>
              <a:t>Mortgage understanding: 51% confident, but 25% still unsure.</a:t>
            </a:r>
          </a:p>
        </p:txBody>
      </p:sp>
    </p:spTree>
    <p:extLst>
      <p:ext uri="{BB962C8B-B14F-4D97-AF65-F5344CB8AC3E}">
        <p14:creationId xmlns:p14="http://schemas.microsoft.com/office/powerpoint/2010/main" val="33288290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39F74-FF4D-16D2-3E31-0D1E408501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D769A5-AB03-3D05-9A8B-CD13D5B9C147}"/>
              </a:ext>
            </a:extLst>
          </p:cNvPr>
          <p:cNvSpPr>
            <a:spLocks noGrp="1"/>
          </p:cNvSpPr>
          <p:nvPr>
            <p:ph type="title" idx="4294967295"/>
          </p:nvPr>
        </p:nvSpPr>
        <p:spPr>
          <a:xfrm>
            <a:off x="1086209" y="621021"/>
            <a:ext cx="6799262" cy="488130"/>
          </a:xfrm>
        </p:spPr>
        <p:txBody>
          <a:bodyPr>
            <a:normAutofit fontScale="90000"/>
          </a:bodyPr>
          <a:lstStyle/>
          <a:p>
            <a:r>
              <a:rPr lang="en-US" b="1" dirty="0"/>
              <a:t>Survey Findings</a:t>
            </a:r>
            <a:endParaRPr b="1" dirty="0"/>
          </a:p>
        </p:txBody>
      </p:sp>
      <p:sp>
        <p:nvSpPr>
          <p:cNvPr id="3" name="Content Placeholder 2">
            <a:extLst>
              <a:ext uri="{FF2B5EF4-FFF2-40B4-BE49-F238E27FC236}">
                <a16:creationId xmlns:a16="http://schemas.microsoft.com/office/drawing/2014/main" id="{8974A7B6-090A-5653-9C74-787A920FD478}"/>
              </a:ext>
            </a:extLst>
          </p:cNvPr>
          <p:cNvSpPr>
            <a:spLocks noGrp="1"/>
          </p:cNvSpPr>
          <p:nvPr>
            <p:ph idx="4294967295"/>
          </p:nvPr>
        </p:nvSpPr>
        <p:spPr>
          <a:xfrm>
            <a:off x="1172369" y="1527226"/>
            <a:ext cx="6799262" cy="4637599"/>
          </a:xfrm>
        </p:spPr>
        <p:txBody>
          <a:bodyPr>
            <a:noAutofit/>
          </a:bodyPr>
          <a:lstStyle/>
          <a:p>
            <a:r>
              <a:rPr lang="en-US" b="1" dirty="0">
                <a:solidFill>
                  <a:schemeClr val="tx1"/>
                </a:solidFill>
              </a:rPr>
              <a:t>Where People Seek Advice</a:t>
            </a:r>
          </a:p>
          <a:p>
            <a:pPr lvl="1"/>
            <a:r>
              <a:rPr lang="en-US" sz="1800" dirty="0">
                <a:solidFill>
                  <a:schemeClr val="tx1"/>
                </a:solidFill>
              </a:rPr>
              <a:t>44% rely on family/friends (the most common source).</a:t>
            </a:r>
          </a:p>
          <a:p>
            <a:pPr lvl="1"/>
            <a:r>
              <a:rPr lang="en-US" sz="1800" dirty="0">
                <a:solidFill>
                  <a:schemeClr val="tx1"/>
                </a:solidFill>
              </a:rPr>
              <a:t>Only 14% turn to banks/credit unions → opportunity for CNB to fill an expert-advisory role.</a:t>
            </a:r>
          </a:p>
          <a:p>
            <a:r>
              <a:rPr lang="en-US" b="1" dirty="0">
                <a:solidFill>
                  <a:schemeClr val="tx1"/>
                </a:solidFill>
              </a:rPr>
              <a:t>Trust in Banks &amp; CNB</a:t>
            </a:r>
          </a:p>
          <a:p>
            <a:pPr lvl="1"/>
            <a:r>
              <a:rPr lang="en-US" sz="1800" dirty="0">
                <a:solidFill>
                  <a:schemeClr val="tx1"/>
                </a:solidFill>
              </a:rPr>
              <a:t>General bank trust is low: 47% “neutral/some trust,” 24% “trust.”</a:t>
            </a:r>
          </a:p>
          <a:p>
            <a:pPr lvl="1"/>
            <a:r>
              <a:rPr lang="en-US" sz="1800" b="1" u="sng" dirty="0">
                <a:solidFill>
                  <a:srgbClr val="FF0000"/>
                </a:solidFill>
              </a:rPr>
              <a:t>*CNB scores higher*</a:t>
            </a:r>
            <a:r>
              <a:rPr lang="en-US" sz="1800" dirty="0">
                <a:solidFill>
                  <a:schemeClr val="tx1"/>
                </a:solidFill>
              </a:rPr>
              <a:t>: 42% “neutral/some trust,” 30% “trust.”</a:t>
            </a:r>
          </a:p>
          <a:p>
            <a:pPr lvl="1"/>
            <a:r>
              <a:rPr lang="en-US" sz="1800" dirty="0">
                <a:solidFill>
                  <a:schemeClr val="tx1"/>
                </a:solidFill>
              </a:rPr>
              <a:t>Stronger reputation than large institutions, but room to increase transparency.</a:t>
            </a:r>
          </a:p>
        </p:txBody>
      </p:sp>
    </p:spTree>
    <p:extLst>
      <p:ext uri="{BB962C8B-B14F-4D97-AF65-F5344CB8AC3E}">
        <p14:creationId xmlns:p14="http://schemas.microsoft.com/office/powerpoint/2010/main" val="22254534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A9B16-7650-F025-B67A-AEC68F3578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916218-DB42-5C60-5B0A-3C177E01778E}"/>
              </a:ext>
            </a:extLst>
          </p:cNvPr>
          <p:cNvSpPr>
            <a:spLocks noGrp="1"/>
          </p:cNvSpPr>
          <p:nvPr>
            <p:ph type="title" idx="4294967295"/>
          </p:nvPr>
        </p:nvSpPr>
        <p:spPr>
          <a:xfrm>
            <a:off x="1086209" y="621021"/>
            <a:ext cx="6799262" cy="488130"/>
          </a:xfrm>
        </p:spPr>
        <p:txBody>
          <a:bodyPr>
            <a:normAutofit fontScale="90000"/>
          </a:bodyPr>
          <a:lstStyle/>
          <a:p>
            <a:r>
              <a:rPr lang="en-US" b="1" dirty="0"/>
              <a:t>Survey Findings</a:t>
            </a:r>
            <a:endParaRPr b="1" dirty="0"/>
          </a:p>
        </p:txBody>
      </p:sp>
      <p:sp>
        <p:nvSpPr>
          <p:cNvPr id="3" name="Content Placeholder 2">
            <a:extLst>
              <a:ext uri="{FF2B5EF4-FFF2-40B4-BE49-F238E27FC236}">
                <a16:creationId xmlns:a16="http://schemas.microsoft.com/office/drawing/2014/main" id="{4C951B61-D1C9-2F59-C5A8-B23C93D32EFD}"/>
              </a:ext>
            </a:extLst>
          </p:cNvPr>
          <p:cNvSpPr>
            <a:spLocks noGrp="1"/>
          </p:cNvSpPr>
          <p:nvPr>
            <p:ph idx="4294967295"/>
          </p:nvPr>
        </p:nvSpPr>
        <p:spPr>
          <a:xfrm>
            <a:off x="1172369" y="1527226"/>
            <a:ext cx="6799262" cy="4637599"/>
          </a:xfrm>
        </p:spPr>
        <p:txBody>
          <a:bodyPr>
            <a:noAutofit/>
          </a:bodyPr>
          <a:lstStyle/>
          <a:p>
            <a:r>
              <a:rPr lang="en-US" sz="1800" b="1" dirty="0">
                <a:solidFill>
                  <a:schemeClr val="tx1"/>
                </a:solidFill>
              </a:rPr>
              <a:t>Value of Local Ownership</a:t>
            </a:r>
          </a:p>
          <a:p>
            <a:pPr lvl="1"/>
            <a:r>
              <a:rPr lang="en-US" sz="1800" b="1" dirty="0">
                <a:solidFill>
                  <a:schemeClr val="tx1"/>
                </a:solidFill>
              </a:rPr>
              <a:t>75%+ rate local</a:t>
            </a:r>
            <a:r>
              <a:rPr lang="en-US" sz="1800" dirty="0">
                <a:solidFill>
                  <a:schemeClr val="tx1"/>
                </a:solidFill>
              </a:rPr>
              <a:t>, community-focused banking as “moderately,” “very,” or “extremely important.”</a:t>
            </a:r>
          </a:p>
          <a:p>
            <a:pPr lvl="1"/>
            <a:r>
              <a:rPr lang="en-US" sz="1800" dirty="0">
                <a:solidFill>
                  <a:schemeClr val="tx1"/>
                </a:solidFill>
              </a:rPr>
              <a:t>Aligns directly with CNB’s brand identity and market advantage.</a:t>
            </a:r>
          </a:p>
          <a:p>
            <a:r>
              <a:rPr lang="en-US" sz="1800" b="1" dirty="0">
                <a:solidFill>
                  <a:schemeClr val="tx1"/>
                </a:solidFill>
              </a:rPr>
              <a:t>Education Needs Identified</a:t>
            </a:r>
          </a:p>
          <a:p>
            <a:pPr lvl="1"/>
            <a:r>
              <a:rPr lang="en-US" sz="1800" dirty="0">
                <a:solidFill>
                  <a:schemeClr val="tx1"/>
                </a:solidFill>
              </a:rPr>
              <a:t>Retirement planning – 55%</a:t>
            </a:r>
          </a:p>
          <a:p>
            <a:pPr lvl="1"/>
            <a:r>
              <a:rPr lang="en-US" sz="1800" dirty="0">
                <a:solidFill>
                  <a:schemeClr val="tx1"/>
                </a:solidFill>
              </a:rPr>
              <a:t>Investing – 51%</a:t>
            </a:r>
          </a:p>
          <a:p>
            <a:pPr lvl="1"/>
            <a:r>
              <a:rPr lang="en-US" sz="1800" dirty="0">
                <a:solidFill>
                  <a:schemeClr val="tx1"/>
                </a:solidFill>
              </a:rPr>
              <a:t>Budgeting – 39%</a:t>
            </a:r>
          </a:p>
          <a:p>
            <a:pPr lvl="1"/>
            <a:r>
              <a:rPr lang="en-US" sz="1800" dirty="0">
                <a:solidFill>
                  <a:schemeClr val="tx1"/>
                </a:solidFill>
              </a:rPr>
              <a:t>Credit &amp; debt management – 25%</a:t>
            </a:r>
          </a:p>
          <a:p>
            <a:pPr lvl="1"/>
            <a:r>
              <a:rPr lang="en-US" sz="1800" dirty="0">
                <a:solidFill>
                  <a:schemeClr val="tx1"/>
                </a:solidFill>
              </a:rPr>
              <a:t>Fraud protection – 14%</a:t>
            </a:r>
          </a:p>
        </p:txBody>
      </p:sp>
    </p:spTree>
    <p:extLst>
      <p:ext uri="{BB962C8B-B14F-4D97-AF65-F5344CB8AC3E}">
        <p14:creationId xmlns:p14="http://schemas.microsoft.com/office/powerpoint/2010/main" val="8675597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43805-A6C2-7BEE-18C1-BFAD86CAFF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B7C63C-1ACF-1B10-6EC1-1F877F554D32}"/>
              </a:ext>
            </a:extLst>
          </p:cNvPr>
          <p:cNvSpPr>
            <a:spLocks noGrp="1"/>
          </p:cNvSpPr>
          <p:nvPr>
            <p:ph type="title" idx="4294967295"/>
          </p:nvPr>
        </p:nvSpPr>
        <p:spPr>
          <a:xfrm>
            <a:off x="1086209" y="621021"/>
            <a:ext cx="6799262" cy="488130"/>
          </a:xfrm>
        </p:spPr>
        <p:txBody>
          <a:bodyPr>
            <a:normAutofit fontScale="90000"/>
          </a:bodyPr>
          <a:lstStyle/>
          <a:p>
            <a:r>
              <a:rPr lang="en-US" b="1" dirty="0"/>
              <a:t>Survey Findings</a:t>
            </a:r>
            <a:endParaRPr b="1" dirty="0"/>
          </a:p>
        </p:txBody>
      </p:sp>
      <p:sp>
        <p:nvSpPr>
          <p:cNvPr id="3" name="Content Placeholder 2">
            <a:extLst>
              <a:ext uri="{FF2B5EF4-FFF2-40B4-BE49-F238E27FC236}">
                <a16:creationId xmlns:a16="http://schemas.microsoft.com/office/drawing/2014/main" id="{F077158A-0C2B-0D85-7255-441552031139}"/>
              </a:ext>
            </a:extLst>
          </p:cNvPr>
          <p:cNvSpPr>
            <a:spLocks noGrp="1"/>
          </p:cNvSpPr>
          <p:nvPr>
            <p:ph idx="4294967295"/>
          </p:nvPr>
        </p:nvSpPr>
        <p:spPr>
          <a:xfrm>
            <a:off x="1172369" y="1527226"/>
            <a:ext cx="6799262" cy="4637599"/>
          </a:xfrm>
        </p:spPr>
        <p:txBody>
          <a:bodyPr>
            <a:noAutofit/>
          </a:bodyPr>
          <a:lstStyle/>
          <a:p>
            <a:r>
              <a:rPr lang="en-US" sz="1800" b="1" dirty="0">
                <a:solidFill>
                  <a:schemeClr val="tx1"/>
                </a:solidFill>
              </a:rPr>
              <a:t>Value of Local Ownership</a:t>
            </a:r>
          </a:p>
          <a:p>
            <a:pPr lvl="1"/>
            <a:r>
              <a:rPr lang="en-US" sz="1800" b="1" dirty="0">
                <a:solidFill>
                  <a:schemeClr val="tx1"/>
                </a:solidFill>
              </a:rPr>
              <a:t>75%+ rate local</a:t>
            </a:r>
            <a:r>
              <a:rPr lang="en-US" sz="1800" dirty="0">
                <a:solidFill>
                  <a:schemeClr val="tx1"/>
                </a:solidFill>
              </a:rPr>
              <a:t>, community-focused banking as “moderately,” “very,” or “extremely important.”</a:t>
            </a:r>
          </a:p>
          <a:p>
            <a:pPr lvl="1"/>
            <a:r>
              <a:rPr lang="en-US" sz="1800" dirty="0">
                <a:solidFill>
                  <a:schemeClr val="tx1"/>
                </a:solidFill>
              </a:rPr>
              <a:t>Aligns directly with CNB’s brand identity and market advantage.</a:t>
            </a:r>
          </a:p>
          <a:p>
            <a:r>
              <a:rPr lang="en-US" sz="1800" b="1" dirty="0">
                <a:solidFill>
                  <a:schemeClr val="tx1"/>
                </a:solidFill>
              </a:rPr>
              <a:t>Education Needs Identified</a:t>
            </a:r>
          </a:p>
          <a:p>
            <a:pPr lvl="1">
              <a:buFont typeface="+mj-lt"/>
              <a:buAutoNum type="arabicPeriod"/>
            </a:pPr>
            <a:r>
              <a:rPr lang="en-US" sz="1200" b="1" u="sng" dirty="0">
                <a:solidFill>
                  <a:schemeClr val="tx1"/>
                </a:solidFill>
              </a:rPr>
              <a:t>Retirement planning </a:t>
            </a:r>
            <a:r>
              <a:rPr lang="en-US" sz="1200" dirty="0">
                <a:solidFill>
                  <a:schemeClr val="tx1"/>
                </a:solidFill>
              </a:rPr>
              <a:t>– </a:t>
            </a:r>
            <a:r>
              <a:rPr lang="en-US" sz="1200" b="1" dirty="0">
                <a:solidFill>
                  <a:srgbClr val="FF0000"/>
                </a:solidFill>
              </a:rPr>
              <a:t>55%</a:t>
            </a:r>
          </a:p>
          <a:p>
            <a:pPr lvl="1">
              <a:buFont typeface="+mj-lt"/>
              <a:buAutoNum type="arabicPeriod"/>
            </a:pPr>
            <a:r>
              <a:rPr lang="en-US" sz="1200" b="1" u="sng" dirty="0">
                <a:solidFill>
                  <a:schemeClr val="tx1"/>
                </a:solidFill>
              </a:rPr>
              <a:t>Investing</a:t>
            </a:r>
            <a:r>
              <a:rPr lang="en-US" sz="1200" dirty="0">
                <a:solidFill>
                  <a:schemeClr val="tx1"/>
                </a:solidFill>
              </a:rPr>
              <a:t> – </a:t>
            </a:r>
            <a:r>
              <a:rPr lang="en-US" sz="1200" b="1" dirty="0">
                <a:solidFill>
                  <a:srgbClr val="FF0000"/>
                </a:solidFill>
              </a:rPr>
              <a:t>51%</a:t>
            </a:r>
          </a:p>
          <a:p>
            <a:pPr lvl="1">
              <a:buFont typeface="+mj-lt"/>
              <a:buAutoNum type="arabicPeriod"/>
            </a:pPr>
            <a:r>
              <a:rPr lang="en-US" sz="1200" b="1" u="sng" dirty="0">
                <a:solidFill>
                  <a:schemeClr val="tx1"/>
                </a:solidFill>
              </a:rPr>
              <a:t>Budgeting</a:t>
            </a:r>
            <a:r>
              <a:rPr lang="en-US" sz="1200" dirty="0">
                <a:solidFill>
                  <a:schemeClr val="tx1"/>
                </a:solidFill>
              </a:rPr>
              <a:t> – </a:t>
            </a:r>
            <a:r>
              <a:rPr lang="en-US" sz="1200" b="1" dirty="0">
                <a:solidFill>
                  <a:srgbClr val="FF0000"/>
                </a:solidFill>
              </a:rPr>
              <a:t>39%</a:t>
            </a:r>
          </a:p>
          <a:p>
            <a:pPr lvl="1">
              <a:buFont typeface="+mj-lt"/>
              <a:buAutoNum type="arabicPeriod"/>
            </a:pPr>
            <a:r>
              <a:rPr lang="en-US" sz="1200" dirty="0">
                <a:solidFill>
                  <a:schemeClr val="tx1"/>
                </a:solidFill>
              </a:rPr>
              <a:t>Credit &amp; debt management – 25%</a:t>
            </a:r>
          </a:p>
          <a:p>
            <a:pPr lvl="1">
              <a:buFont typeface="+mj-lt"/>
              <a:buAutoNum type="arabicPeriod"/>
            </a:pPr>
            <a:r>
              <a:rPr lang="en-US" sz="1200" dirty="0">
                <a:solidFill>
                  <a:schemeClr val="tx1"/>
                </a:solidFill>
              </a:rPr>
              <a:t>Fraud protection – 14%</a:t>
            </a:r>
          </a:p>
        </p:txBody>
      </p:sp>
      <p:pic>
        <p:nvPicPr>
          <p:cNvPr id="6" name="Picture 5" descr="A graph with colorful bars&#10;&#10;AI-generated content may be incorrect.">
            <a:extLst>
              <a:ext uri="{FF2B5EF4-FFF2-40B4-BE49-F238E27FC236}">
                <a16:creationId xmlns:a16="http://schemas.microsoft.com/office/drawing/2014/main" id="{DB8F857A-900C-8D85-8906-17D42F7A65DC}"/>
              </a:ext>
            </a:extLst>
          </p:cNvPr>
          <p:cNvPicPr>
            <a:picLocks noChangeAspect="1"/>
          </p:cNvPicPr>
          <p:nvPr/>
        </p:nvPicPr>
        <p:blipFill>
          <a:blip r:embed="rId2"/>
          <a:stretch>
            <a:fillRect/>
          </a:stretch>
        </p:blipFill>
        <p:spPr>
          <a:xfrm>
            <a:off x="4210537" y="3429000"/>
            <a:ext cx="4200986" cy="2690868"/>
          </a:xfrm>
          <a:prstGeom prst="rect">
            <a:avLst/>
          </a:prstGeom>
        </p:spPr>
      </p:pic>
    </p:spTree>
    <p:extLst>
      <p:ext uri="{BB962C8B-B14F-4D97-AF65-F5344CB8AC3E}">
        <p14:creationId xmlns:p14="http://schemas.microsoft.com/office/powerpoint/2010/main" val="39963608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82052-A76F-EC08-072F-2C9B580CF1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FC5ACF-BA55-3A03-5804-0051A3AC055C}"/>
              </a:ext>
            </a:extLst>
          </p:cNvPr>
          <p:cNvSpPr>
            <a:spLocks noGrp="1"/>
          </p:cNvSpPr>
          <p:nvPr>
            <p:ph type="title" idx="4294967295"/>
          </p:nvPr>
        </p:nvSpPr>
        <p:spPr>
          <a:xfrm>
            <a:off x="1086209" y="621021"/>
            <a:ext cx="6799262" cy="488130"/>
          </a:xfrm>
        </p:spPr>
        <p:txBody>
          <a:bodyPr>
            <a:normAutofit fontScale="90000"/>
          </a:bodyPr>
          <a:lstStyle/>
          <a:p>
            <a:r>
              <a:rPr lang="en-US" b="1" dirty="0"/>
              <a:t>Survey Findings</a:t>
            </a:r>
            <a:endParaRPr b="1" dirty="0"/>
          </a:p>
        </p:txBody>
      </p:sp>
      <p:sp>
        <p:nvSpPr>
          <p:cNvPr id="3" name="Content Placeholder 2">
            <a:extLst>
              <a:ext uri="{FF2B5EF4-FFF2-40B4-BE49-F238E27FC236}">
                <a16:creationId xmlns:a16="http://schemas.microsoft.com/office/drawing/2014/main" id="{CF9A57B0-71EC-3B1B-4C3A-C22CC0C90DBF}"/>
              </a:ext>
            </a:extLst>
          </p:cNvPr>
          <p:cNvSpPr>
            <a:spLocks noGrp="1"/>
          </p:cNvSpPr>
          <p:nvPr>
            <p:ph idx="4294967295"/>
          </p:nvPr>
        </p:nvSpPr>
        <p:spPr>
          <a:xfrm>
            <a:off x="1172369" y="1527226"/>
            <a:ext cx="6799262" cy="4637599"/>
          </a:xfrm>
        </p:spPr>
        <p:txBody>
          <a:bodyPr>
            <a:noAutofit/>
          </a:bodyPr>
          <a:lstStyle/>
          <a:p>
            <a:r>
              <a:rPr lang="en-US" sz="1800" b="1" dirty="0">
                <a:solidFill>
                  <a:schemeClr val="tx1"/>
                </a:solidFill>
              </a:rPr>
              <a:t>Preferred Learning Formats</a:t>
            </a:r>
          </a:p>
          <a:p>
            <a:pPr lvl="1"/>
            <a:r>
              <a:rPr lang="en-US" sz="1200" b="1" dirty="0">
                <a:solidFill>
                  <a:schemeClr val="tx1"/>
                </a:solidFill>
              </a:rPr>
              <a:t>Online courses </a:t>
            </a:r>
            <a:r>
              <a:rPr lang="en-US" sz="1200" dirty="0">
                <a:solidFill>
                  <a:schemeClr val="tx1"/>
                </a:solidFill>
              </a:rPr>
              <a:t>– 37%</a:t>
            </a:r>
          </a:p>
          <a:p>
            <a:pPr lvl="1"/>
            <a:r>
              <a:rPr lang="en-US" sz="1200" b="1" dirty="0">
                <a:solidFill>
                  <a:schemeClr val="tx1"/>
                </a:solidFill>
              </a:rPr>
              <a:t>One-on-one coaching </a:t>
            </a:r>
            <a:r>
              <a:rPr lang="en-US" sz="1200" dirty="0">
                <a:solidFill>
                  <a:schemeClr val="tx1"/>
                </a:solidFill>
              </a:rPr>
              <a:t>– 36%</a:t>
            </a:r>
          </a:p>
          <a:p>
            <a:pPr lvl="1"/>
            <a:r>
              <a:rPr lang="en-US" sz="1200" b="1" dirty="0">
                <a:solidFill>
                  <a:schemeClr val="tx1"/>
                </a:solidFill>
              </a:rPr>
              <a:t>Workshops</a:t>
            </a:r>
            <a:r>
              <a:rPr lang="en-US" sz="1200" dirty="0">
                <a:solidFill>
                  <a:schemeClr val="tx1"/>
                </a:solidFill>
              </a:rPr>
              <a:t> – 33%</a:t>
            </a:r>
          </a:p>
          <a:p>
            <a:pPr lvl="1"/>
            <a:r>
              <a:rPr lang="en-US" sz="1200" dirty="0">
                <a:solidFill>
                  <a:schemeClr val="tx1"/>
                </a:solidFill>
              </a:rPr>
              <a:t>Clear preference for flexible, interactive, personalized learning.</a:t>
            </a:r>
          </a:p>
          <a:p>
            <a:r>
              <a:rPr lang="en-US" sz="1800" b="1" dirty="0">
                <a:solidFill>
                  <a:schemeClr val="tx1"/>
                </a:solidFill>
              </a:rPr>
              <a:t>Likelihood of Participation &amp; Customer Impact</a:t>
            </a:r>
          </a:p>
          <a:p>
            <a:pPr lvl="1"/>
            <a:r>
              <a:rPr lang="en-US" sz="1200" b="1" u="sng" dirty="0">
                <a:solidFill>
                  <a:srgbClr val="FF0000"/>
                </a:solidFill>
              </a:rPr>
              <a:t>79%</a:t>
            </a:r>
            <a:r>
              <a:rPr lang="en-US" sz="1200" dirty="0">
                <a:solidFill>
                  <a:schemeClr val="tx1"/>
                </a:solidFill>
              </a:rPr>
              <a:t> would be “likely/very likely” to participate in a CNB financial literacy program.</a:t>
            </a:r>
          </a:p>
          <a:p>
            <a:pPr lvl="1"/>
            <a:r>
              <a:rPr lang="en-US" sz="1200" b="1" dirty="0">
                <a:solidFill>
                  <a:srgbClr val="FF0000"/>
                </a:solidFill>
              </a:rPr>
              <a:t>*</a:t>
            </a:r>
            <a:r>
              <a:rPr lang="en-US" sz="1200" b="1" u="sng" dirty="0">
                <a:solidFill>
                  <a:srgbClr val="FF0000"/>
                </a:solidFill>
              </a:rPr>
              <a:t>31%</a:t>
            </a:r>
            <a:r>
              <a:rPr lang="en-US" sz="1200" dirty="0">
                <a:solidFill>
                  <a:schemeClr val="tx1"/>
                </a:solidFill>
              </a:rPr>
              <a:t> would become CNB customers if a literacy program were launched; </a:t>
            </a:r>
            <a:r>
              <a:rPr lang="en-US" sz="1200" b="1" u="sng" dirty="0">
                <a:solidFill>
                  <a:srgbClr val="FF0000"/>
                </a:solidFill>
              </a:rPr>
              <a:t>54%</a:t>
            </a:r>
            <a:r>
              <a:rPr lang="en-US" sz="1200" dirty="0">
                <a:solidFill>
                  <a:schemeClr val="tx1"/>
                </a:solidFill>
              </a:rPr>
              <a:t> said “not sure,” indicating strong potential.</a:t>
            </a:r>
            <a:r>
              <a:rPr lang="en-US" sz="1200" b="1" dirty="0">
                <a:solidFill>
                  <a:srgbClr val="FF0000"/>
                </a:solidFill>
              </a:rPr>
              <a:t>*</a:t>
            </a:r>
          </a:p>
        </p:txBody>
      </p:sp>
      <p:pic>
        <p:nvPicPr>
          <p:cNvPr id="5" name="Picture 4" descr="A pie chart with text on it&#10;&#10;AI-generated content may be incorrect.">
            <a:extLst>
              <a:ext uri="{FF2B5EF4-FFF2-40B4-BE49-F238E27FC236}">
                <a16:creationId xmlns:a16="http://schemas.microsoft.com/office/drawing/2014/main" id="{1B5DD3F6-62F3-0E5A-5ADA-EC992117547B}"/>
              </a:ext>
            </a:extLst>
          </p:cNvPr>
          <p:cNvPicPr>
            <a:picLocks noChangeAspect="1"/>
          </p:cNvPicPr>
          <p:nvPr/>
        </p:nvPicPr>
        <p:blipFill>
          <a:blip r:embed="rId2"/>
          <a:stretch>
            <a:fillRect/>
          </a:stretch>
        </p:blipFill>
        <p:spPr>
          <a:xfrm>
            <a:off x="3870120" y="4098756"/>
            <a:ext cx="3336925" cy="2138223"/>
          </a:xfrm>
          <a:prstGeom prst="rect">
            <a:avLst/>
          </a:prstGeom>
        </p:spPr>
      </p:pic>
    </p:spTree>
    <p:extLst>
      <p:ext uri="{BB962C8B-B14F-4D97-AF65-F5344CB8AC3E}">
        <p14:creationId xmlns:p14="http://schemas.microsoft.com/office/powerpoint/2010/main" val="15080624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b="1" dirty="0"/>
              <a:t>Conclusion</a:t>
            </a:r>
          </a:p>
        </p:txBody>
      </p:sp>
      <p:sp>
        <p:nvSpPr>
          <p:cNvPr id="3" name="Content Placeholder 2"/>
          <p:cNvSpPr>
            <a:spLocks noGrp="1"/>
          </p:cNvSpPr>
          <p:nvPr>
            <p:ph idx="1"/>
          </p:nvPr>
        </p:nvSpPr>
        <p:spPr/>
        <p:txBody>
          <a:bodyPr>
            <a:normAutofit lnSpcReduction="10000"/>
          </a:bodyPr>
          <a:lstStyle/>
          <a:p>
            <a:r>
              <a:rPr dirty="0"/>
              <a:t>Plan strengthens CNB’s leadership and community impact.</a:t>
            </a:r>
          </a:p>
          <a:p>
            <a:r>
              <a:rPr dirty="0"/>
              <a:t>Builds financial confidence across generations.</a:t>
            </a:r>
          </a:p>
          <a:p>
            <a:r>
              <a:rPr dirty="0"/>
              <a:t>Supports long-term trust and growth</a:t>
            </a:r>
            <a:r>
              <a:rPr lang="en-US" dirty="0"/>
              <a:t> with financial institutions.</a:t>
            </a:r>
          </a:p>
          <a:p>
            <a:r>
              <a:rPr lang="en-US" dirty="0"/>
              <a:t>Banks (CNB in particular) have the general public’s financial well-being always in mind</a:t>
            </a:r>
            <a:r>
              <a:rPr dirty="0"/>
              <a:t>.</a:t>
            </a:r>
            <a:endParaRPr lang="en-US" dirty="0"/>
          </a:p>
          <a:p>
            <a:r>
              <a:rPr lang="en-US" dirty="0"/>
              <a:t>Will attract future customers to </a:t>
            </a:r>
            <a:r>
              <a:rPr lang="en-US"/>
              <a:t>the bank</a:t>
            </a:r>
            <a:endParaRP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DD5280-77FB-E00E-BF35-B6B2AF5A1F15}"/>
              </a:ext>
            </a:extLst>
          </p:cNvPr>
          <p:cNvSpPr>
            <a:spLocks noGrp="1"/>
          </p:cNvSpPr>
          <p:nvPr>
            <p:ph type="ctrTitle"/>
          </p:nvPr>
        </p:nvSpPr>
        <p:spPr/>
        <p:txBody>
          <a:bodyPr/>
          <a:lstStyle/>
          <a:p>
            <a:r>
              <a:rPr lang="en-US" dirty="0"/>
              <a:t>Questions?</a:t>
            </a:r>
          </a:p>
        </p:txBody>
      </p:sp>
      <p:sp>
        <p:nvSpPr>
          <p:cNvPr id="5" name="Subtitle 4">
            <a:extLst>
              <a:ext uri="{FF2B5EF4-FFF2-40B4-BE49-F238E27FC236}">
                <a16:creationId xmlns:a16="http://schemas.microsoft.com/office/drawing/2014/main" id="{ECADDB89-5609-5373-A262-12EEFE665A71}"/>
              </a:ext>
            </a:extLst>
          </p:cNvPr>
          <p:cNvSpPr>
            <a:spLocks noGrp="1"/>
          </p:cNvSpPr>
          <p:nvPr>
            <p:ph type="subTitle" idx="1"/>
          </p:nvPr>
        </p:nvSpPr>
        <p:spPr/>
        <p:txBody>
          <a:bodyPr/>
          <a:lstStyle/>
          <a:p>
            <a:r>
              <a:rPr lang="en-US" b="1" dirty="0"/>
              <a:t>Thank you!</a:t>
            </a:r>
          </a:p>
        </p:txBody>
      </p:sp>
    </p:spTree>
    <p:extLst>
      <p:ext uri="{BB962C8B-B14F-4D97-AF65-F5344CB8AC3E}">
        <p14:creationId xmlns:p14="http://schemas.microsoft.com/office/powerpoint/2010/main" val="394145889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158</TotalTime>
  <Words>4531</Words>
  <Application>Microsoft Office PowerPoint</Application>
  <PresentationFormat>On-screen Show (4:3)</PresentationFormat>
  <Paragraphs>478</Paragraphs>
  <Slides>64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64</vt:i4>
      </vt:variant>
    </vt:vector>
  </HeadingPairs>
  <TitlesOfParts>
    <vt:vector size="68" baseType="lpstr">
      <vt:lpstr>Aptos</vt:lpstr>
      <vt:lpstr>Arial</vt:lpstr>
      <vt:lpstr>Garamond</vt:lpstr>
      <vt:lpstr>Organic</vt:lpstr>
      <vt:lpstr>Canandaigua National Bank Financial Literacy Communications Plan</vt:lpstr>
      <vt:lpstr>Analysis of the Issue</vt:lpstr>
      <vt:lpstr>Resolutions for the Issue</vt:lpstr>
      <vt:lpstr>Significance of the Issue</vt:lpstr>
      <vt:lpstr>Analysis of the Organization Canandaigua National Bank</vt:lpstr>
      <vt:lpstr>Internal Environment</vt:lpstr>
      <vt:lpstr>Public Perception</vt:lpstr>
      <vt:lpstr>External Environment – Competitors</vt:lpstr>
      <vt:lpstr>Other Externals</vt:lpstr>
      <vt:lpstr>Customers</vt:lpstr>
      <vt:lpstr>Identification of Publics</vt:lpstr>
      <vt:lpstr>Identification of Publics</vt:lpstr>
      <vt:lpstr>Identification of Publics</vt:lpstr>
      <vt:lpstr>Identification of Publics</vt:lpstr>
      <vt:lpstr>Identification of Publics</vt:lpstr>
      <vt:lpstr>Content Analysis</vt:lpstr>
      <vt:lpstr>Content Analysis (Social Platforms)</vt:lpstr>
      <vt:lpstr>Content Opportunities</vt:lpstr>
      <vt:lpstr>Positioning Statement</vt:lpstr>
      <vt:lpstr>Goals</vt:lpstr>
      <vt:lpstr>Objectives</vt:lpstr>
      <vt:lpstr>Proactive &amp; Reactive Strategies</vt:lpstr>
      <vt:lpstr>Proactive &amp; Reactive Strategies</vt:lpstr>
      <vt:lpstr>Proactive &amp; Reactive Strategies</vt:lpstr>
      <vt:lpstr>Proactive &amp; Reactive Strategies</vt:lpstr>
      <vt:lpstr>Developing the Message Strategy</vt:lpstr>
      <vt:lpstr>Message Appeal</vt:lpstr>
      <vt:lpstr>Communications</vt:lpstr>
      <vt:lpstr>Communications</vt:lpstr>
      <vt:lpstr>Message Structure</vt:lpstr>
      <vt:lpstr>Communication Tactics</vt:lpstr>
      <vt:lpstr>Communication Tactics</vt:lpstr>
      <vt:lpstr>Communication Tactics</vt:lpstr>
      <vt:lpstr>Communication Tactics</vt:lpstr>
      <vt:lpstr>Integration &amp; Strategic Impact</vt:lpstr>
      <vt:lpstr>Implementation | Cost &amp; Budget</vt:lpstr>
      <vt:lpstr>Implementation | Cost &amp; Budget</vt:lpstr>
      <vt:lpstr>Implementation | Cost &amp; Budget</vt:lpstr>
      <vt:lpstr>Implementation | Cost &amp; Budget</vt:lpstr>
      <vt:lpstr>Implementation | Cost &amp; Budget</vt:lpstr>
      <vt:lpstr>Implementation | Cost &amp; Budget Breakdown</vt:lpstr>
      <vt:lpstr>Evaluation</vt:lpstr>
      <vt:lpstr>Evaluation</vt:lpstr>
      <vt:lpstr>Evaluation</vt:lpstr>
      <vt:lpstr>Evaluation</vt:lpstr>
      <vt:lpstr>Evaluation</vt:lpstr>
      <vt:lpstr>Evaluation</vt:lpstr>
      <vt:lpstr>Evaluation</vt:lpstr>
      <vt:lpstr>Evaluation</vt:lpstr>
      <vt:lpstr>Interview Key Findings Jordan Johnstone, Universal Banker (Canandaigua Main Office Branch)</vt:lpstr>
      <vt:lpstr>Interview Key Findings Brent Bridgman, Founder &amp; Portfolio Manager (Red Fern Capital Management)</vt:lpstr>
      <vt:lpstr>Focus Group Summary</vt:lpstr>
      <vt:lpstr>Focus Group Key Takeaways</vt:lpstr>
      <vt:lpstr>Focus Group Key Takeaways</vt:lpstr>
      <vt:lpstr>Focus Group Overall Insights</vt:lpstr>
      <vt:lpstr>Survey</vt:lpstr>
      <vt:lpstr>Survey Key Findings</vt:lpstr>
      <vt:lpstr>Survey Key Findings</vt:lpstr>
      <vt:lpstr>Survey Findings</vt:lpstr>
      <vt:lpstr>Survey Findings</vt:lpstr>
      <vt:lpstr>Survey Findings</vt:lpstr>
      <vt:lpstr>Survey Findings</vt:lpstr>
      <vt:lpstr>Conclusion</vt:lpstr>
      <vt:lpstr>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Jordan</dc:creator>
  <cp:keywords/>
  <dc:description>generated using python-pptx</dc:description>
  <cp:lastModifiedBy>Jordan Wethington</cp:lastModifiedBy>
  <cp:revision>2</cp:revision>
  <dcterms:created xsi:type="dcterms:W3CDTF">2013-01-27T09:14:16Z</dcterms:created>
  <dcterms:modified xsi:type="dcterms:W3CDTF">2025-11-18T15:51:21Z</dcterms:modified>
  <cp:category/>
</cp:coreProperties>
</file>